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notesMasterIdLst>
    <p:notesMasterId r:id="rId18"/>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presProps" Target="presProps.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1 — TITLE SLIDE. Display as people are entering. Begin with opening prayer, then read both anchor scriptures before moving to Slide 2.</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10 — ALTAR MOMENT. Invite the congregation to stand. Pray over them. Then move directly to Slide 11 for discussion.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11 — Overview of all 4 questions. Tell the congregation: 'We are going to take the next 28 minutes and let this Word do its work in your life.' Then advance to Q1.</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 Q1. Read the question aloud. Give 15 to 20 seconds of silence before taking responses. Allow 5 to 7 minutes for open conversation. Share brief commentary before moving to the next question.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 Q2. Read the question aloud. Give 15 to 20 seconds of silence before taking responses. Allow 5 to 7 minutes for open conversation. Share brief commentary before moving to the next question.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 Q3. Read the question aloud. Give 15 to 20 seconds of silence before taking responses. Allow 5 to 7 minutes for open conversation. Share brief commentary before moving to the next question.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 Q4. Read the question aloud. Give 15 to 20 seconds of silence before taking responses. Allow 5 to 7 minutes for open conversation. Share brief commentary before moving to the next question.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16 — CLOSING SLIDE. Display during closing prayer. Invite the congregation to say the prayer aloud together: 'Lord, with all my getting, help me get understanding.' Then dismiss.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2 — After reading both scriptures aloud, pause on Hosea 4:6. Let the room sit with it. Then say: 'He did not say they lacked worship. He said they lacked KNOWLEDGE.' Move to Slide 3.</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3 — Walk through each card slowly. Say them together with the congregation if the room responds. 'Knowledge tells you WHAT. Wisdom tells you WHEN. Understanding tells you WHY and HOW.' Then land the bottom banner.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4 — Walk through Solomon's credentials on the left, then pivot right. The point is: the man who had everything said UNDERSTANDING matters most. Land the bottom quote hard.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5 — Keep this section to 8 minutes. Hit Solomon and Daniel from Scripture, mention briefly that nations who pursued understanding rose. Use the transition line: 'But here is what I really want to talk to you about today. What is happening in the CHURCH.' Then move to Slide 6.</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6 — This is the heart of the lesson. Take your time. Read each row. Let the room respond. Ask: 'How many of us have been in this column?' — pointing left. 'But not this one?' — pointing right. 12 minutes here.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7 — Read the Luke 16:8 quote slowly. Jesus was not praising the world's morality. He was confronting the church's lack of understanding. Walk through both columns. Then say: 'God is not satisfied with that. He wants both.'</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8 — Walk through each step. Give 1 to 2 sentences per step. Do not rush this. This is the practical path the congregation will take home with them. 10 minutes on this slide.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9 — Sober tone. Read the Hosea 4:6 quote again. God did not just say they lacked knowledge. He said they REJECTED it. That is a different category. Ignorance can be fixed. Rejection is rebellion. Give the closing charge from this slide before moving to the altar moment.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slideLayout" Target="../slideLayouts/slideLayout1.xml"/><Relationship Id="rId3"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slideLayout" Target="../slideLayouts/slideLayout1.xml"/><Relationship Id="rId3"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slideLayout" Target="../slideLayouts/slideLayout1.xml"/><Relationship Id="rId3"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image" Target="../media/image-6-5.png"/><Relationship Id="rId6" Type="http://schemas.openxmlformats.org/officeDocument/2006/relationships/slideLayout" Target="../slideLayouts/slideLayout1.xml"/><Relationship Id="rId7"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slideLayout" Target="../slideLayouts/slideLayout1.xml"/><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slideLayout" Target="../slideLayouts/slideLayout1.xml"/><Relationship Id="rId5"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3A2A"/>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206240" y="320040"/>
            <a:ext cx="731520" cy="731520"/>
          </a:xfrm>
          <a:prstGeom prst="rect">
            <a:avLst/>
          </a:prstGeom>
        </p:spPr>
      </p:pic>
      <p:sp>
        <p:nvSpPr>
          <p:cNvPr id="3" name="Text 0"/>
          <p:cNvSpPr/>
          <p:nvPr/>
        </p:nvSpPr>
        <p:spPr>
          <a:xfrm>
            <a:off x="457200" y="1097280"/>
            <a:ext cx="8229600" cy="502920"/>
          </a:xfrm>
          <a:prstGeom prst="rect">
            <a:avLst/>
          </a:prstGeom>
          <a:noFill/>
          <a:ln/>
        </p:spPr>
        <p:txBody>
          <a:bodyPr wrap="square" rtlCol="0" anchor="ctr"/>
          <a:lstStyle/>
          <a:p>
            <a:pPr algn="ctr" indent="0" marL="0">
              <a:buNone/>
            </a:pPr>
            <a:r>
              <a:rPr lang="en-US" sz="2000" b="1" spc="500" kern="0" dirty="0">
                <a:solidFill>
                  <a:srgbClr val="D4A017"/>
                </a:solidFill>
                <a:latin typeface="Arial" pitchFamily="34" charset="0"/>
                <a:ea typeface="Arial" pitchFamily="34" charset="-122"/>
                <a:cs typeface="Arial" pitchFamily="34" charset="-120"/>
              </a:rPr>
              <a:t>IN ALL THY GETTING</a:t>
            </a:r>
            <a:endParaRPr lang="en-US" sz="2000" dirty="0"/>
          </a:p>
        </p:txBody>
      </p:sp>
      <p:sp>
        <p:nvSpPr>
          <p:cNvPr id="4" name="Text 1"/>
          <p:cNvSpPr/>
          <p:nvPr/>
        </p:nvSpPr>
        <p:spPr>
          <a:xfrm>
            <a:off x="457200" y="1600200"/>
            <a:ext cx="8229600" cy="914400"/>
          </a:xfrm>
          <a:prstGeom prst="rect">
            <a:avLst/>
          </a:prstGeom>
          <a:noFill/>
          <a:ln/>
        </p:spPr>
        <p:txBody>
          <a:bodyPr wrap="square" rtlCol="0" anchor="ctr"/>
          <a:lstStyle/>
          <a:p>
            <a:pPr algn="ctr" indent="0" marL="0">
              <a:buNone/>
            </a:pPr>
            <a:r>
              <a:rPr lang="en-US" sz="4600" b="1" dirty="0">
                <a:solidFill>
                  <a:srgbClr val="FFFFFF"/>
                </a:solidFill>
                <a:latin typeface="Cambria" pitchFamily="34" charset="0"/>
                <a:ea typeface="Cambria" pitchFamily="34" charset="-122"/>
                <a:cs typeface="Cambria" pitchFamily="34" charset="-120"/>
              </a:rPr>
              <a:t>GET UNDERSTANDING</a:t>
            </a:r>
            <a:endParaRPr lang="en-US" sz="4600" dirty="0"/>
          </a:p>
        </p:txBody>
      </p:sp>
      <p:sp>
        <p:nvSpPr>
          <p:cNvPr id="5" name="Text 2"/>
          <p:cNvSpPr/>
          <p:nvPr/>
        </p:nvSpPr>
        <p:spPr>
          <a:xfrm>
            <a:off x="1097280" y="2606040"/>
            <a:ext cx="6949440" cy="1005840"/>
          </a:xfrm>
          <a:prstGeom prst="rect">
            <a:avLst/>
          </a:prstGeom>
          <a:noFill/>
          <a:ln/>
        </p:spPr>
        <p:txBody>
          <a:bodyPr wrap="square" rtlCol="0" anchor="ctr"/>
          <a:lstStyle/>
          <a:p>
            <a:pPr algn="ctr" indent="0" marL="0">
              <a:buNone/>
            </a:pPr>
            <a:r>
              <a:rPr lang="en-US" sz="1500" i="1" dirty="0">
                <a:solidFill>
                  <a:srgbClr val="D4A017"/>
                </a:solidFill>
                <a:latin typeface="Cambria" pitchFamily="34" charset="0"/>
                <a:ea typeface="Cambria" pitchFamily="34" charset="-122"/>
                <a:cs typeface="Cambria" pitchFamily="34" charset="-120"/>
              </a:rPr>
              <a:t>"Wisdom is the principal thing; therefore get wisdom:</a:t>
            </a:r>
            <a:endParaRPr lang="en-US" sz="1500" dirty="0"/>
          </a:p>
          <a:p>
            <a:pPr algn="ctr" indent="0" marL="0">
              <a:buNone/>
            </a:pPr>
            <a:r>
              <a:rPr lang="en-US" sz="1500" i="1" dirty="0">
                <a:solidFill>
                  <a:srgbClr val="D4A017"/>
                </a:solidFill>
                <a:latin typeface="Cambria" pitchFamily="34" charset="0"/>
                <a:ea typeface="Cambria" pitchFamily="34" charset="-122"/>
                <a:cs typeface="Cambria" pitchFamily="34" charset="-120"/>
              </a:rPr>
              <a:t>and with all thy getting get understanding."</a:t>
            </a:r>
            <a:endParaRPr lang="en-US" sz="1500" dirty="0"/>
          </a:p>
        </p:txBody>
      </p:sp>
      <p:sp>
        <p:nvSpPr>
          <p:cNvPr id="6" name="Text 3"/>
          <p:cNvSpPr/>
          <p:nvPr/>
        </p:nvSpPr>
        <p:spPr>
          <a:xfrm>
            <a:off x="457200" y="3657600"/>
            <a:ext cx="8229600" cy="365760"/>
          </a:xfrm>
          <a:prstGeom prst="rect">
            <a:avLst/>
          </a:prstGeom>
          <a:noFill/>
          <a:ln/>
        </p:spPr>
        <p:txBody>
          <a:bodyPr wrap="square" rtlCol="0" anchor="ctr"/>
          <a:lstStyle/>
          <a:p>
            <a:pPr algn="ctr" indent="0" marL="0">
              <a:buNone/>
            </a:pPr>
            <a:r>
              <a:rPr lang="en-US" sz="1300" dirty="0">
                <a:solidFill>
                  <a:srgbClr val="AAAAAA"/>
                </a:solidFill>
                <a:latin typeface="Arial" pitchFamily="34" charset="0"/>
                <a:ea typeface="Arial" pitchFamily="34" charset="-122"/>
                <a:cs typeface="Arial" pitchFamily="34" charset="-120"/>
              </a:rPr>
              <a:t>Proverbs 4:7  |  KJV</a:t>
            </a:r>
            <a:endParaRPr lang="en-US" sz="1300" dirty="0"/>
          </a:p>
        </p:txBody>
      </p:sp>
      <p:sp>
        <p:nvSpPr>
          <p:cNvPr id="7" name="Text 4"/>
          <p:cNvSpPr/>
          <p:nvPr/>
        </p:nvSpPr>
        <p:spPr>
          <a:xfrm>
            <a:off x="457200" y="4480560"/>
            <a:ext cx="8229600" cy="320040"/>
          </a:xfrm>
          <a:prstGeom prst="rect">
            <a:avLst/>
          </a:prstGeom>
          <a:noFill/>
          <a:ln/>
        </p:spPr>
        <p:txBody>
          <a:bodyPr wrap="square" rtlCol="0" anchor="ctr"/>
          <a:lstStyle/>
          <a:p>
            <a:pPr algn="ctr" indent="0" marL="0">
              <a:buNone/>
            </a:pPr>
            <a:r>
              <a:rPr lang="en-US" sz="1100" dirty="0">
                <a:solidFill>
                  <a:srgbClr val="AAAAAA"/>
                </a:solidFill>
                <a:latin typeface="Arial" pitchFamily="34" charset="0"/>
                <a:ea typeface="Arial" pitchFamily="34" charset="-122"/>
                <a:cs typeface="Arial" pitchFamily="34" charset="-120"/>
              </a:rPr>
              <a:t>New Season Apostolic Ministries  •  Tuesday Night Bible Study</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1A3A2A"/>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206240" y="228600"/>
            <a:ext cx="731520" cy="731520"/>
          </a:xfrm>
          <a:prstGeom prst="rect">
            <a:avLst/>
          </a:prstGeom>
        </p:spPr>
      </p:pic>
      <p:sp>
        <p:nvSpPr>
          <p:cNvPr id="3" name="Text 0"/>
          <p:cNvSpPr/>
          <p:nvPr/>
        </p:nvSpPr>
        <p:spPr>
          <a:xfrm>
            <a:off x="457200" y="1051560"/>
            <a:ext cx="8229600" cy="411480"/>
          </a:xfrm>
          <a:prstGeom prst="rect">
            <a:avLst/>
          </a:prstGeom>
          <a:noFill/>
          <a:ln/>
        </p:spPr>
        <p:txBody>
          <a:bodyPr wrap="square" rtlCol="0" anchor="ctr"/>
          <a:lstStyle/>
          <a:p>
            <a:pPr algn="ctr" indent="0" marL="0">
              <a:buNone/>
            </a:pPr>
            <a:r>
              <a:rPr lang="en-US" sz="1300" b="1" spc="400" kern="0" dirty="0">
                <a:solidFill>
                  <a:srgbClr val="D4A017"/>
                </a:solidFill>
                <a:latin typeface="Arial" pitchFamily="34" charset="0"/>
                <a:ea typeface="Arial" pitchFamily="34" charset="-122"/>
                <a:cs typeface="Arial" pitchFamily="34" charset="-120"/>
              </a:rPr>
              <a:t>WHAT SHOULD YOUR PRAYER BE?</a:t>
            </a:r>
            <a:endParaRPr lang="en-US" sz="1300" dirty="0"/>
          </a:p>
        </p:txBody>
      </p:sp>
      <p:sp>
        <p:nvSpPr>
          <p:cNvPr id="4" name="Shape 1"/>
          <p:cNvSpPr/>
          <p:nvPr/>
        </p:nvSpPr>
        <p:spPr>
          <a:xfrm>
            <a:off x="685800" y="1600200"/>
            <a:ext cx="7772400" cy="1188720"/>
          </a:xfrm>
          <a:prstGeom prst="roundRect">
            <a:avLst>
              <a:gd name="adj" fmla="val 7692"/>
            </a:avLst>
          </a:prstGeom>
          <a:solidFill>
            <a:srgbClr val="0F2619"/>
          </a:solidFill>
          <a:ln/>
        </p:spPr>
      </p:sp>
      <p:sp>
        <p:nvSpPr>
          <p:cNvPr id="5" name="Text 2"/>
          <p:cNvSpPr/>
          <p:nvPr/>
        </p:nvSpPr>
        <p:spPr>
          <a:xfrm>
            <a:off x="822960" y="1691640"/>
            <a:ext cx="7498080" cy="1005840"/>
          </a:xfrm>
          <a:prstGeom prst="rect">
            <a:avLst/>
          </a:prstGeom>
          <a:noFill/>
          <a:ln/>
        </p:spPr>
        <p:txBody>
          <a:bodyPr wrap="square" rtlCol="0" anchor="ctr"/>
          <a:lstStyle/>
          <a:p>
            <a:pPr algn="ctr" indent="0" marL="0">
              <a:buNone/>
            </a:pPr>
            <a:r>
              <a:rPr lang="en-US" sz="1400" i="1" dirty="0">
                <a:solidFill>
                  <a:srgbClr val="FFFFFF"/>
                </a:solidFill>
                <a:latin typeface="Cambria" pitchFamily="34" charset="0"/>
                <a:ea typeface="Cambria" pitchFamily="34" charset="-122"/>
                <a:cs typeface="Cambria" pitchFamily="34" charset="-120"/>
              </a:rPr>
              <a:t>Many have prayed: Lord, bless me. Lord, use me. Lord, increase me.</a:t>
            </a:r>
            <a:endParaRPr lang="en-US" sz="1400" dirty="0"/>
          </a:p>
          <a:p>
            <a:pPr algn="ctr" indent="0" marL="0">
              <a:buNone/>
            </a:pPr>
            <a:r>
              <a:rPr lang="en-US" sz="1400" dirty="0">
                <a:solidFill>
                  <a:srgbClr val="FFFFFF"/>
                </a:solidFill>
                <a:latin typeface="Cambria" pitchFamily="34" charset="0"/>
                <a:ea typeface="Cambria" pitchFamily="34" charset="-122"/>
                <a:cs typeface="Cambria" pitchFamily="34" charset="-120"/>
              </a:rPr>
              <a:t> </a:t>
            </a:r>
            <a:endParaRPr lang="en-US" sz="1400" dirty="0"/>
          </a:p>
          <a:p>
            <a:pPr algn="ctr" indent="0" marL="0">
              <a:buNone/>
            </a:pPr>
            <a:r>
              <a:rPr lang="en-US" sz="1400" dirty="0">
                <a:solidFill>
                  <a:srgbClr val="FFFFFF"/>
                </a:solidFill>
                <a:latin typeface="Cambria" pitchFamily="34" charset="0"/>
                <a:ea typeface="Cambria" pitchFamily="34" charset="-122"/>
                <a:cs typeface="Cambria" pitchFamily="34" charset="-120"/>
              </a:rPr>
              <a:t>What if tonight the prayer should be:</a:t>
            </a:r>
            <a:endParaRPr lang="en-US" sz="1400" dirty="0"/>
          </a:p>
        </p:txBody>
      </p:sp>
      <p:sp>
        <p:nvSpPr>
          <p:cNvPr id="6" name="Shape 3"/>
          <p:cNvSpPr/>
          <p:nvPr/>
        </p:nvSpPr>
        <p:spPr>
          <a:xfrm>
            <a:off x="1371600" y="2926080"/>
            <a:ext cx="6400800" cy="822960"/>
          </a:xfrm>
          <a:prstGeom prst="roundRect">
            <a:avLst>
              <a:gd name="adj" fmla="val 11111"/>
            </a:avLst>
          </a:prstGeom>
          <a:solidFill>
            <a:srgbClr val="D4A017"/>
          </a:solidFill>
          <a:ln/>
          <a:effectLst>
            <a:outerShdw sx="100000" sy="100000" kx="0" ky="0" algn="bl" rotWithShape="0" blurRad="101600" dist="38100" dir="2700000">
              <a:srgbClr val="000000">
                <a:alpha val="14000"/>
              </a:srgbClr>
            </a:outerShdw>
          </a:effectLst>
        </p:spPr>
      </p:sp>
      <p:sp>
        <p:nvSpPr>
          <p:cNvPr id="7" name="Text 4"/>
          <p:cNvSpPr/>
          <p:nvPr/>
        </p:nvSpPr>
        <p:spPr>
          <a:xfrm>
            <a:off x="1371600" y="2926080"/>
            <a:ext cx="6400800" cy="822960"/>
          </a:xfrm>
          <a:prstGeom prst="rect">
            <a:avLst/>
          </a:prstGeom>
          <a:noFill/>
          <a:ln/>
        </p:spPr>
        <p:txBody>
          <a:bodyPr wrap="square" rtlCol="0" anchor="ctr"/>
          <a:lstStyle/>
          <a:p>
            <a:pPr algn="ctr" indent="0" marL="0">
              <a:buNone/>
            </a:pPr>
            <a:r>
              <a:rPr lang="en-US" sz="2200" b="1" dirty="0">
                <a:solidFill>
                  <a:srgbClr val="111111"/>
                </a:solidFill>
                <a:latin typeface="Cambria" pitchFamily="34" charset="0"/>
                <a:ea typeface="Cambria" pitchFamily="34" charset="-122"/>
                <a:cs typeface="Cambria" pitchFamily="34" charset="-120"/>
              </a:rPr>
              <a:t>"Lord, give me UNDERSTANDING."</a:t>
            </a:r>
            <a:endParaRPr lang="en-US" sz="2200" dirty="0"/>
          </a:p>
        </p:txBody>
      </p:sp>
      <p:sp>
        <p:nvSpPr>
          <p:cNvPr id="8" name="Text 5"/>
          <p:cNvSpPr/>
          <p:nvPr/>
        </p:nvSpPr>
        <p:spPr>
          <a:xfrm>
            <a:off x="685800" y="3886200"/>
            <a:ext cx="7772400" cy="640080"/>
          </a:xfrm>
          <a:prstGeom prst="rect">
            <a:avLst/>
          </a:prstGeom>
          <a:noFill/>
          <a:ln/>
        </p:spPr>
        <p:txBody>
          <a:bodyPr wrap="square" rtlCol="0" anchor="ctr"/>
          <a:lstStyle/>
          <a:p>
            <a:pPr algn="ctr" indent="0" marL="0">
              <a:buNone/>
            </a:pPr>
            <a:r>
              <a:rPr lang="en-US" sz="1400" i="1" dirty="0">
                <a:solidFill>
                  <a:srgbClr val="FFFFFF"/>
                </a:solidFill>
                <a:latin typeface="Cambria" pitchFamily="34" charset="0"/>
                <a:ea typeface="Cambria" pitchFamily="34" charset="-122"/>
                <a:cs typeface="Cambria" pitchFamily="34" charset="-120"/>
              </a:rPr>
              <a:t>Because if God gives you understanding, He can trust you with what comes next.</a:t>
            </a:r>
            <a:endParaRPr lang="en-US" sz="1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9F6EF"/>
        </a:solidFill>
      </p:bgPr>
    </p:bg>
    <p:spTree>
      <p:nvGrpSpPr>
        <p:cNvPr id="1" name=""/>
        <p:cNvGrpSpPr/>
        <p:nvPr/>
      </p:nvGrpSpPr>
      <p:grpSpPr>
        <a:xfrm>
          <a:off x="0" y="0"/>
          <a:ext cx="0" cy="0"/>
          <a:chOff x="0" y="0"/>
          <a:chExt cx="0" cy="0"/>
        </a:xfrm>
      </p:grpSpPr>
      <p:sp>
        <p:nvSpPr>
          <p:cNvPr id="2" name="Shape 0"/>
          <p:cNvSpPr/>
          <p:nvPr/>
        </p:nvSpPr>
        <p:spPr>
          <a:xfrm>
            <a:off x="0" y="0"/>
            <a:ext cx="9144000" cy="594360"/>
          </a:xfrm>
          <a:prstGeom prst="rect">
            <a:avLst/>
          </a:prstGeom>
          <a:solidFill>
            <a:srgbClr val="1A3A2A"/>
          </a:solidFill>
          <a:ln w="12700">
            <a:solidFill>
              <a:srgbClr val="1A3A2A"/>
            </a:solidFill>
            <a:prstDash val="solid"/>
          </a:ln>
        </p:spPr>
      </p:sp>
      <p:pic>
        <p:nvPicPr>
          <p:cNvPr id="3" name="Image 0" descr="preencoded.png">    </p:cNvPr>
          <p:cNvPicPr>
            <a:picLocks noChangeAspect="1"/>
          </p:cNvPicPr>
          <p:nvPr/>
        </p:nvPicPr>
        <p:blipFill>
          <a:blip r:embed="rId1"/>
          <a:stretch>
            <a:fillRect/>
          </a:stretch>
        </p:blipFill>
        <p:spPr>
          <a:xfrm>
            <a:off x="228600" y="91440"/>
            <a:ext cx="411480" cy="411480"/>
          </a:xfrm>
          <a:prstGeom prst="rect">
            <a:avLst/>
          </a:prstGeom>
        </p:spPr>
      </p:pic>
      <p:sp>
        <p:nvSpPr>
          <p:cNvPr id="4" name="Text 1"/>
          <p:cNvSpPr/>
          <p:nvPr/>
        </p:nvSpPr>
        <p:spPr>
          <a:xfrm>
            <a:off x="731520" y="91440"/>
            <a:ext cx="7955280" cy="411480"/>
          </a:xfrm>
          <a:prstGeom prst="rect">
            <a:avLst/>
          </a:prstGeom>
          <a:noFill/>
          <a:ln/>
        </p:spPr>
        <p:txBody>
          <a:bodyPr wrap="square" rtlCol="0" anchor="ctr"/>
          <a:lstStyle/>
          <a:p>
            <a:pPr indent="0" marL="0">
              <a:buNone/>
            </a:pPr>
            <a:r>
              <a:rPr lang="en-US" sz="1400" b="1" spc="300" kern="0" dirty="0">
                <a:solidFill>
                  <a:srgbClr val="D4A017"/>
                </a:solidFill>
                <a:latin typeface="Arial" pitchFamily="34" charset="0"/>
                <a:ea typeface="Arial" pitchFamily="34" charset="-122"/>
                <a:cs typeface="Arial" pitchFamily="34" charset="-120"/>
              </a:rPr>
              <a:t>DISCUSSION SESSION  —  4 Questions</a:t>
            </a:r>
            <a:endParaRPr lang="en-US" sz="1400" dirty="0"/>
          </a:p>
        </p:txBody>
      </p:sp>
      <p:sp>
        <p:nvSpPr>
          <p:cNvPr id="5" name="Text 2"/>
          <p:cNvSpPr/>
          <p:nvPr/>
        </p:nvSpPr>
        <p:spPr>
          <a:xfrm>
            <a:off x="457200" y="731520"/>
            <a:ext cx="8229600" cy="365760"/>
          </a:xfrm>
          <a:prstGeom prst="rect">
            <a:avLst/>
          </a:prstGeom>
          <a:noFill/>
          <a:ln/>
        </p:spPr>
        <p:txBody>
          <a:bodyPr wrap="square" rtlCol="0" anchor="ctr"/>
          <a:lstStyle/>
          <a:p>
            <a:pPr algn="ctr" indent="0" marL="0">
              <a:buNone/>
            </a:pPr>
            <a:r>
              <a:rPr lang="en-US" sz="1300" i="1" dirty="0">
                <a:solidFill>
                  <a:srgbClr val="555555"/>
                </a:solidFill>
                <a:latin typeface="Arial" pitchFamily="34" charset="0"/>
                <a:ea typeface="Arial" pitchFamily="34" charset="-122"/>
                <a:cs typeface="Arial" pitchFamily="34" charset="-120"/>
              </a:rPr>
              <a:t>28 Minutes  •  Approx. 7 Minutes Each</a:t>
            </a:r>
            <a:endParaRPr lang="en-US" sz="1300" dirty="0"/>
          </a:p>
        </p:txBody>
      </p:sp>
      <p:sp>
        <p:nvSpPr>
          <p:cNvPr id="6" name="Shape 3"/>
          <p:cNvSpPr/>
          <p:nvPr/>
        </p:nvSpPr>
        <p:spPr>
          <a:xfrm>
            <a:off x="365760" y="1234440"/>
            <a:ext cx="4206240" cy="1508760"/>
          </a:xfrm>
          <a:prstGeom prst="roundRect">
            <a:avLst>
              <a:gd name="adj" fmla="val 6061"/>
            </a:avLst>
          </a:prstGeom>
          <a:solidFill>
            <a:srgbClr val="1A3A2A"/>
          </a:solidFill>
          <a:ln/>
          <a:effectLst>
            <a:outerShdw sx="100000" sy="100000" kx="0" ky="0" algn="bl" rotWithShape="0" blurRad="101600" dist="38100" dir="2700000">
              <a:srgbClr val="000000">
                <a:alpha val="14000"/>
              </a:srgbClr>
            </a:outerShdw>
          </a:effectLst>
        </p:spPr>
      </p:sp>
      <p:sp>
        <p:nvSpPr>
          <p:cNvPr id="7" name="Shape 4"/>
          <p:cNvSpPr/>
          <p:nvPr/>
        </p:nvSpPr>
        <p:spPr>
          <a:xfrm>
            <a:off x="530352" y="1399032"/>
            <a:ext cx="457200" cy="457200"/>
          </a:xfrm>
          <a:prstGeom prst="ellipse">
            <a:avLst/>
          </a:prstGeom>
          <a:solidFill>
            <a:srgbClr val="D4A017"/>
          </a:solidFill>
          <a:ln w="12700">
            <a:solidFill>
              <a:srgbClr val="D4A017"/>
            </a:solidFill>
            <a:prstDash val="solid"/>
          </a:ln>
        </p:spPr>
      </p:sp>
      <p:sp>
        <p:nvSpPr>
          <p:cNvPr id="8" name="Text 5"/>
          <p:cNvSpPr/>
          <p:nvPr/>
        </p:nvSpPr>
        <p:spPr>
          <a:xfrm>
            <a:off x="530352" y="1399032"/>
            <a:ext cx="457200" cy="457200"/>
          </a:xfrm>
          <a:prstGeom prst="rect">
            <a:avLst/>
          </a:prstGeom>
          <a:noFill/>
          <a:ln/>
        </p:spPr>
        <p:txBody>
          <a:bodyPr wrap="square" rtlCol="0" anchor="ctr"/>
          <a:lstStyle/>
          <a:p>
            <a:pPr algn="ctr" indent="0" marL="0">
              <a:buNone/>
            </a:pPr>
            <a:r>
              <a:rPr lang="en-US" sz="1500" b="1" dirty="0">
                <a:solidFill>
                  <a:srgbClr val="111111"/>
                </a:solidFill>
                <a:latin typeface="Arial" pitchFamily="34" charset="0"/>
                <a:ea typeface="Arial" pitchFamily="34" charset="-122"/>
                <a:cs typeface="Arial" pitchFamily="34" charset="-120"/>
              </a:rPr>
              <a:t>Q1</a:t>
            </a:r>
            <a:endParaRPr lang="en-US" sz="1500" dirty="0"/>
          </a:p>
        </p:txBody>
      </p:sp>
      <p:sp>
        <p:nvSpPr>
          <p:cNvPr id="9" name="Text 6"/>
          <p:cNvSpPr/>
          <p:nvPr/>
        </p:nvSpPr>
        <p:spPr>
          <a:xfrm>
            <a:off x="1097280" y="1417320"/>
            <a:ext cx="3337560" cy="1143000"/>
          </a:xfrm>
          <a:prstGeom prst="rect">
            <a:avLst/>
          </a:prstGeom>
          <a:noFill/>
          <a:ln/>
        </p:spPr>
        <p:txBody>
          <a:bodyPr wrap="square" rtlCol="0" anchor="ctr"/>
          <a:lstStyle/>
          <a:p>
            <a:pPr indent="0" marL="0">
              <a:buNone/>
            </a:pPr>
            <a:r>
              <a:rPr lang="en-US" sz="1300" dirty="0">
                <a:solidFill>
                  <a:srgbClr val="FFFFFF"/>
                </a:solidFill>
                <a:latin typeface="Arial" pitchFamily="34" charset="0"/>
                <a:ea typeface="Arial" pitchFamily="34" charset="-122"/>
                <a:cs typeface="Arial" pitchFamily="34" charset="-120"/>
              </a:rPr>
              <a:t>Where is the gap between</a:t>
            </a:r>
            <a:endParaRPr lang="en-US" sz="1300" dirty="0"/>
          </a:p>
          <a:p>
            <a:pPr indent="0" marL="0">
              <a:buNone/>
            </a:pPr>
            <a:r>
              <a:rPr lang="en-US" sz="1300" dirty="0">
                <a:solidFill>
                  <a:srgbClr val="FFFFFF"/>
                </a:solidFill>
                <a:latin typeface="Arial" pitchFamily="34" charset="0"/>
                <a:ea typeface="Arial" pitchFamily="34" charset="-122"/>
                <a:cs typeface="Arial" pitchFamily="34" charset="-120"/>
              </a:rPr>
              <a:t>what you know and how you live?</a:t>
            </a:r>
            <a:endParaRPr lang="en-US" sz="1300" dirty="0"/>
          </a:p>
        </p:txBody>
      </p:sp>
      <p:sp>
        <p:nvSpPr>
          <p:cNvPr id="10" name="Shape 7"/>
          <p:cNvSpPr/>
          <p:nvPr/>
        </p:nvSpPr>
        <p:spPr>
          <a:xfrm>
            <a:off x="4937760" y="1234440"/>
            <a:ext cx="4206240" cy="1508760"/>
          </a:xfrm>
          <a:prstGeom prst="roundRect">
            <a:avLst>
              <a:gd name="adj" fmla="val 6061"/>
            </a:avLst>
          </a:prstGeom>
          <a:solidFill>
            <a:srgbClr val="1A3A2A"/>
          </a:solidFill>
          <a:ln/>
          <a:effectLst>
            <a:outerShdw sx="100000" sy="100000" kx="0" ky="0" algn="bl" rotWithShape="0" blurRad="101600" dist="38100" dir="2700000">
              <a:srgbClr val="000000">
                <a:alpha val="14000"/>
              </a:srgbClr>
            </a:outerShdw>
          </a:effectLst>
        </p:spPr>
      </p:sp>
      <p:sp>
        <p:nvSpPr>
          <p:cNvPr id="11" name="Shape 8"/>
          <p:cNvSpPr/>
          <p:nvPr/>
        </p:nvSpPr>
        <p:spPr>
          <a:xfrm>
            <a:off x="5102352" y="1399032"/>
            <a:ext cx="457200" cy="457200"/>
          </a:xfrm>
          <a:prstGeom prst="ellipse">
            <a:avLst/>
          </a:prstGeom>
          <a:solidFill>
            <a:srgbClr val="D4A017"/>
          </a:solidFill>
          <a:ln w="12700">
            <a:solidFill>
              <a:srgbClr val="D4A017"/>
            </a:solidFill>
            <a:prstDash val="solid"/>
          </a:ln>
        </p:spPr>
      </p:sp>
      <p:sp>
        <p:nvSpPr>
          <p:cNvPr id="12" name="Text 9"/>
          <p:cNvSpPr/>
          <p:nvPr/>
        </p:nvSpPr>
        <p:spPr>
          <a:xfrm>
            <a:off x="5102352" y="1399032"/>
            <a:ext cx="457200" cy="457200"/>
          </a:xfrm>
          <a:prstGeom prst="rect">
            <a:avLst/>
          </a:prstGeom>
          <a:noFill/>
          <a:ln/>
        </p:spPr>
        <p:txBody>
          <a:bodyPr wrap="square" rtlCol="0" anchor="ctr"/>
          <a:lstStyle/>
          <a:p>
            <a:pPr algn="ctr" indent="0" marL="0">
              <a:buNone/>
            </a:pPr>
            <a:r>
              <a:rPr lang="en-US" sz="1500" b="1" dirty="0">
                <a:solidFill>
                  <a:srgbClr val="111111"/>
                </a:solidFill>
                <a:latin typeface="Arial" pitchFamily="34" charset="0"/>
                <a:ea typeface="Arial" pitchFamily="34" charset="-122"/>
                <a:cs typeface="Arial" pitchFamily="34" charset="-120"/>
              </a:rPr>
              <a:t>Q2</a:t>
            </a:r>
            <a:endParaRPr lang="en-US" sz="1500" dirty="0"/>
          </a:p>
        </p:txBody>
      </p:sp>
      <p:sp>
        <p:nvSpPr>
          <p:cNvPr id="13" name="Text 10"/>
          <p:cNvSpPr/>
          <p:nvPr/>
        </p:nvSpPr>
        <p:spPr>
          <a:xfrm>
            <a:off x="5669280" y="1417320"/>
            <a:ext cx="3337560" cy="1143000"/>
          </a:xfrm>
          <a:prstGeom prst="rect">
            <a:avLst/>
          </a:prstGeom>
          <a:noFill/>
          <a:ln/>
        </p:spPr>
        <p:txBody>
          <a:bodyPr wrap="square" rtlCol="0" anchor="ctr"/>
          <a:lstStyle/>
          <a:p>
            <a:pPr indent="0" marL="0">
              <a:buNone/>
            </a:pPr>
            <a:r>
              <a:rPr lang="en-US" sz="1300" dirty="0">
                <a:solidFill>
                  <a:srgbClr val="FFFFFF"/>
                </a:solidFill>
                <a:latin typeface="Arial" pitchFamily="34" charset="0"/>
                <a:ea typeface="Arial" pitchFamily="34" charset="-122"/>
                <a:cs typeface="Arial" pitchFamily="34" charset="-120"/>
              </a:rPr>
              <a:t>What has God been trying</a:t>
            </a:r>
            <a:endParaRPr lang="en-US" sz="1300" dirty="0"/>
          </a:p>
          <a:p>
            <a:pPr indent="0" marL="0">
              <a:buNone/>
            </a:pPr>
            <a:r>
              <a:rPr lang="en-US" sz="1300" dirty="0">
                <a:solidFill>
                  <a:srgbClr val="FFFFFF"/>
                </a:solidFill>
                <a:latin typeface="Arial" pitchFamily="34" charset="0"/>
                <a:ea typeface="Arial" pitchFamily="34" charset="-122"/>
                <a:cs typeface="Arial" pitchFamily="34" charset="-120"/>
              </a:rPr>
              <a:t>to teach you in a hard season?</a:t>
            </a:r>
            <a:endParaRPr lang="en-US" sz="1300" dirty="0"/>
          </a:p>
        </p:txBody>
      </p:sp>
      <p:sp>
        <p:nvSpPr>
          <p:cNvPr id="14" name="Shape 11"/>
          <p:cNvSpPr/>
          <p:nvPr/>
        </p:nvSpPr>
        <p:spPr>
          <a:xfrm>
            <a:off x="365760" y="2971800"/>
            <a:ext cx="4206240" cy="1508760"/>
          </a:xfrm>
          <a:prstGeom prst="roundRect">
            <a:avLst>
              <a:gd name="adj" fmla="val 6061"/>
            </a:avLst>
          </a:prstGeom>
          <a:solidFill>
            <a:srgbClr val="1A3A2A"/>
          </a:solidFill>
          <a:ln/>
          <a:effectLst>
            <a:outerShdw sx="100000" sy="100000" kx="0" ky="0" algn="bl" rotWithShape="0" blurRad="101600" dist="38100" dir="2700000">
              <a:srgbClr val="000000">
                <a:alpha val="14000"/>
              </a:srgbClr>
            </a:outerShdw>
          </a:effectLst>
        </p:spPr>
      </p:sp>
      <p:sp>
        <p:nvSpPr>
          <p:cNvPr id="15" name="Shape 12"/>
          <p:cNvSpPr/>
          <p:nvPr/>
        </p:nvSpPr>
        <p:spPr>
          <a:xfrm>
            <a:off x="530352" y="3136392"/>
            <a:ext cx="457200" cy="457200"/>
          </a:xfrm>
          <a:prstGeom prst="ellipse">
            <a:avLst/>
          </a:prstGeom>
          <a:solidFill>
            <a:srgbClr val="D4A017"/>
          </a:solidFill>
          <a:ln w="12700">
            <a:solidFill>
              <a:srgbClr val="D4A017"/>
            </a:solidFill>
            <a:prstDash val="solid"/>
          </a:ln>
        </p:spPr>
      </p:sp>
      <p:sp>
        <p:nvSpPr>
          <p:cNvPr id="16" name="Text 13"/>
          <p:cNvSpPr/>
          <p:nvPr/>
        </p:nvSpPr>
        <p:spPr>
          <a:xfrm>
            <a:off x="530352" y="3136392"/>
            <a:ext cx="457200" cy="457200"/>
          </a:xfrm>
          <a:prstGeom prst="rect">
            <a:avLst/>
          </a:prstGeom>
          <a:noFill/>
          <a:ln/>
        </p:spPr>
        <p:txBody>
          <a:bodyPr wrap="square" rtlCol="0" anchor="ctr"/>
          <a:lstStyle/>
          <a:p>
            <a:pPr algn="ctr" indent="0" marL="0">
              <a:buNone/>
            </a:pPr>
            <a:r>
              <a:rPr lang="en-US" sz="1500" b="1" dirty="0">
                <a:solidFill>
                  <a:srgbClr val="111111"/>
                </a:solidFill>
                <a:latin typeface="Arial" pitchFamily="34" charset="0"/>
                <a:ea typeface="Arial" pitchFamily="34" charset="-122"/>
                <a:cs typeface="Arial" pitchFamily="34" charset="-120"/>
              </a:rPr>
              <a:t>Q3</a:t>
            </a:r>
            <a:endParaRPr lang="en-US" sz="1500" dirty="0"/>
          </a:p>
        </p:txBody>
      </p:sp>
      <p:sp>
        <p:nvSpPr>
          <p:cNvPr id="17" name="Text 14"/>
          <p:cNvSpPr/>
          <p:nvPr/>
        </p:nvSpPr>
        <p:spPr>
          <a:xfrm>
            <a:off x="1097280" y="3154680"/>
            <a:ext cx="3337560" cy="1143000"/>
          </a:xfrm>
          <a:prstGeom prst="rect">
            <a:avLst/>
          </a:prstGeom>
          <a:noFill/>
          <a:ln/>
        </p:spPr>
        <p:txBody>
          <a:bodyPr wrap="square" rtlCol="0" anchor="ctr"/>
          <a:lstStyle/>
          <a:p>
            <a:pPr indent="0" marL="0">
              <a:buNone/>
            </a:pPr>
            <a:r>
              <a:rPr lang="en-US" sz="1300" dirty="0">
                <a:solidFill>
                  <a:srgbClr val="FFFFFF"/>
                </a:solidFill>
                <a:latin typeface="Arial" pitchFamily="34" charset="0"/>
                <a:ea typeface="Arial" pitchFamily="34" charset="-122"/>
                <a:cs typeface="Arial" pitchFamily="34" charset="-120"/>
              </a:rPr>
              <a:t>What area needs your intentional</a:t>
            </a:r>
            <a:endParaRPr lang="en-US" sz="1300" dirty="0"/>
          </a:p>
          <a:p>
            <a:pPr indent="0" marL="0">
              <a:buNone/>
            </a:pPr>
            <a:r>
              <a:rPr lang="en-US" sz="1300" dirty="0">
                <a:solidFill>
                  <a:srgbClr val="FFFFFF"/>
                </a:solidFill>
                <a:latin typeface="Arial" pitchFamily="34" charset="0"/>
                <a:ea typeface="Arial" pitchFamily="34" charset="-122"/>
                <a:cs typeface="Arial" pitchFamily="34" charset="-120"/>
              </a:rPr>
              <a:t>investment — and what's your step?</a:t>
            </a:r>
            <a:endParaRPr lang="en-US" sz="1300" dirty="0"/>
          </a:p>
        </p:txBody>
      </p:sp>
      <p:sp>
        <p:nvSpPr>
          <p:cNvPr id="18" name="Shape 15"/>
          <p:cNvSpPr/>
          <p:nvPr/>
        </p:nvSpPr>
        <p:spPr>
          <a:xfrm>
            <a:off x="4937760" y="2971800"/>
            <a:ext cx="4206240" cy="1508760"/>
          </a:xfrm>
          <a:prstGeom prst="roundRect">
            <a:avLst>
              <a:gd name="adj" fmla="val 6061"/>
            </a:avLst>
          </a:prstGeom>
          <a:solidFill>
            <a:srgbClr val="1A3A2A"/>
          </a:solidFill>
          <a:ln/>
          <a:effectLst>
            <a:outerShdw sx="100000" sy="100000" kx="0" ky="0" algn="bl" rotWithShape="0" blurRad="101600" dist="38100" dir="2700000">
              <a:srgbClr val="000000">
                <a:alpha val="14000"/>
              </a:srgbClr>
            </a:outerShdw>
          </a:effectLst>
        </p:spPr>
      </p:sp>
      <p:sp>
        <p:nvSpPr>
          <p:cNvPr id="19" name="Shape 16"/>
          <p:cNvSpPr/>
          <p:nvPr/>
        </p:nvSpPr>
        <p:spPr>
          <a:xfrm>
            <a:off x="5102352" y="3136392"/>
            <a:ext cx="457200" cy="457200"/>
          </a:xfrm>
          <a:prstGeom prst="ellipse">
            <a:avLst/>
          </a:prstGeom>
          <a:solidFill>
            <a:srgbClr val="D4A017"/>
          </a:solidFill>
          <a:ln w="12700">
            <a:solidFill>
              <a:srgbClr val="D4A017"/>
            </a:solidFill>
            <a:prstDash val="solid"/>
          </a:ln>
        </p:spPr>
      </p:sp>
      <p:sp>
        <p:nvSpPr>
          <p:cNvPr id="20" name="Text 17"/>
          <p:cNvSpPr/>
          <p:nvPr/>
        </p:nvSpPr>
        <p:spPr>
          <a:xfrm>
            <a:off x="5102352" y="3136392"/>
            <a:ext cx="457200" cy="457200"/>
          </a:xfrm>
          <a:prstGeom prst="rect">
            <a:avLst/>
          </a:prstGeom>
          <a:noFill/>
          <a:ln/>
        </p:spPr>
        <p:txBody>
          <a:bodyPr wrap="square" rtlCol="0" anchor="ctr"/>
          <a:lstStyle/>
          <a:p>
            <a:pPr algn="ctr" indent="0" marL="0">
              <a:buNone/>
            </a:pPr>
            <a:r>
              <a:rPr lang="en-US" sz="1500" b="1" dirty="0">
                <a:solidFill>
                  <a:srgbClr val="111111"/>
                </a:solidFill>
                <a:latin typeface="Arial" pitchFamily="34" charset="0"/>
                <a:ea typeface="Arial" pitchFamily="34" charset="-122"/>
                <a:cs typeface="Arial" pitchFamily="34" charset="-120"/>
              </a:rPr>
              <a:t>Q4</a:t>
            </a:r>
            <a:endParaRPr lang="en-US" sz="1500" dirty="0"/>
          </a:p>
        </p:txBody>
      </p:sp>
      <p:sp>
        <p:nvSpPr>
          <p:cNvPr id="21" name="Text 18"/>
          <p:cNvSpPr/>
          <p:nvPr/>
        </p:nvSpPr>
        <p:spPr>
          <a:xfrm>
            <a:off x="5669280" y="3154680"/>
            <a:ext cx="3337560" cy="1143000"/>
          </a:xfrm>
          <a:prstGeom prst="rect">
            <a:avLst/>
          </a:prstGeom>
          <a:noFill/>
          <a:ln/>
        </p:spPr>
        <p:txBody>
          <a:bodyPr wrap="square" rtlCol="0" anchor="ctr"/>
          <a:lstStyle/>
          <a:p>
            <a:pPr indent="0" marL="0">
              <a:buNone/>
            </a:pPr>
            <a:r>
              <a:rPr lang="en-US" sz="1300" dirty="0">
                <a:solidFill>
                  <a:srgbClr val="FFFFFF"/>
                </a:solidFill>
                <a:latin typeface="Arial" pitchFamily="34" charset="0"/>
                <a:ea typeface="Arial" pitchFamily="34" charset="-122"/>
                <a:cs typeface="Arial" pitchFamily="34" charset="-120"/>
              </a:rPr>
              <a:t>How do we stop the next generation</a:t>
            </a:r>
            <a:endParaRPr lang="en-US" sz="1300" dirty="0"/>
          </a:p>
          <a:p>
            <a:pPr indent="0" marL="0">
              <a:buNone/>
            </a:pPr>
            <a:r>
              <a:rPr lang="en-US" sz="1300" dirty="0">
                <a:solidFill>
                  <a:srgbClr val="FFFFFF"/>
                </a:solidFill>
                <a:latin typeface="Arial" pitchFamily="34" charset="0"/>
                <a:ea typeface="Arial" pitchFamily="34" charset="-122"/>
                <a:cs typeface="Arial" pitchFamily="34" charset="-120"/>
              </a:rPr>
              <a:t>from starting over from zero?</a:t>
            </a:r>
            <a:endParaRPr lang="en-US" sz="13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1A3A2A"/>
        </a:solidFill>
      </p:bgPr>
    </p:bg>
    <p:spTree>
      <p:nvGrpSpPr>
        <p:cNvPr id="1" name=""/>
        <p:cNvGrpSpPr/>
        <p:nvPr/>
      </p:nvGrpSpPr>
      <p:grpSpPr>
        <a:xfrm>
          <a:off x="0" y="0"/>
          <a:ext cx="0" cy="0"/>
          <a:chOff x="0" y="0"/>
          <a:chExt cx="0" cy="0"/>
        </a:xfrm>
      </p:grpSpPr>
      <p:sp>
        <p:nvSpPr>
          <p:cNvPr id="2" name="Shape 0"/>
          <p:cNvSpPr/>
          <p:nvPr/>
        </p:nvSpPr>
        <p:spPr>
          <a:xfrm>
            <a:off x="320040" y="228600"/>
            <a:ext cx="868680" cy="594360"/>
          </a:xfrm>
          <a:prstGeom prst="roundRect">
            <a:avLst>
              <a:gd name="adj" fmla="val 12308"/>
            </a:avLst>
          </a:prstGeom>
          <a:solidFill>
            <a:srgbClr val="D4A017"/>
          </a:solidFill>
          <a:ln/>
        </p:spPr>
      </p:sp>
      <p:sp>
        <p:nvSpPr>
          <p:cNvPr id="3" name="Text 1"/>
          <p:cNvSpPr/>
          <p:nvPr/>
        </p:nvSpPr>
        <p:spPr>
          <a:xfrm>
            <a:off x="320040" y="228600"/>
            <a:ext cx="868680" cy="594360"/>
          </a:xfrm>
          <a:prstGeom prst="rect">
            <a:avLst/>
          </a:prstGeom>
          <a:noFill/>
          <a:ln/>
        </p:spPr>
        <p:txBody>
          <a:bodyPr wrap="square" rtlCol="0" anchor="ctr"/>
          <a:lstStyle/>
          <a:p>
            <a:pPr algn="ctr" indent="0" marL="0">
              <a:buNone/>
            </a:pPr>
            <a:r>
              <a:rPr lang="en-US" sz="2000" b="1" dirty="0">
                <a:solidFill>
                  <a:srgbClr val="111111"/>
                </a:solidFill>
                <a:latin typeface="Arial" pitchFamily="34" charset="0"/>
                <a:ea typeface="Arial" pitchFamily="34" charset="-122"/>
                <a:cs typeface="Arial" pitchFamily="34" charset="-120"/>
              </a:rPr>
              <a:t>Q1</a:t>
            </a:r>
            <a:endParaRPr lang="en-US" sz="2000" dirty="0"/>
          </a:p>
        </p:txBody>
      </p:sp>
      <p:sp>
        <p:nvSpPr>
          <p:cNvPr id="4" name="Text 2"/>
          <p:cNvSpPr/>
          <p:nvPr/>
        </p:nvSpPr>
        <p:spPr>
          <a:xfrm>
            <a:off x="1325880" y="274320"/>
            <a:ext cx="6858000" cy="365760"/>
          </a:xfrm>
          <a:prstGeom prst="rect">
            <a:avLst/>
          </a:prstGeom>
          <a:noFill/>
          <a:ln/>
        </p:spPr>
        <p:txBody>
          <a:bodyPr wrap="square" rtlCol="0" anchor="ctr"/>
          <a:lstStyle/>
          <a:p>
            <a:pPr indent="0" marL="0">
              <a:buNone/>
            </a:pPr>
            <a:r>
              <a:rPr lang="en-US" sz="1300" i="1" dirty="0">
                <a:solidFill>
                  <a:srgbClr val="D4A017"/>
                </a:solidFill>
                <a:latin typeface="Arial" pitchFamily="34" charset="0"/>
                <a:ea typeface="Arial" pitchFamily="34" charset="-122"/>
                <a:cs typeface="Arial" pitchFamily="34" charset="-120"/>
              </a:rPr>
              <a:t>Discussion Question</a:t>
            </a:r>
            <a:endParaRPr lang="en-US" sz="1300" dirty="0"/>
          </a:p>
        </p:txBody>
      </p:sp>
      <p:sp>
        <p:nvSpPr>
          <p:cNvPr id="5" name="Shape 3"/>
          <p:cNvSpPr/>
          <p:nvPr/>
        </p:nvSpPr>
        <p:spPr>
          <a:xfrm>
            <a:off x="320040" y="960120"/>
            <a:ext cx="8503920" cy="2011680"/>
          </a:xfrm>
          <a:prstGeom prst="roundRect">
            <a:avLst>
              <a:gd name="adj" fmla="val 5455"/>
            </a:avLst>
          </a:prstGeom>
          <a:solidFill>
            <a:srgbClr val="0F2619"/>
          </a:solidFill>
          <a:ln/>
          <a:effectLst>
            <a:outerShdw sx="100000" sy="100000" kx="0" ky="0" algn="bl" rotWithShape="0" blurRad="101600" dist="38100" dir="2700000">
              <a:srgbClr val="000000">
                <a:alpha val="14000"/>
              </a:srgbClr>
            </a:outerShdw>
          </a:effectLst>
        </p:spPr>
      </p:sp>
      <p:sp>
        <p:nvSpPr>
          <p:cNvPr id="6" name="Text 4"/>
          <p:cNvSpPr/>
          <p:nvPr/>
        </p:nvSpPr>
        <p:spPr>
          <a:xfrm>
            <a:off x="457200" y="1051560"/>
            <a:ext cx="8229600" cy="1828800"/>
          </a:xfrm>
          <a:prstGeom prst="rect">
            <a:avLst/>
          </a:prstGeom>
          <a:noFill/>
          <a:ln/>
        </p:spPr>
        <p:txBody>
          <a:bodyPr wrap="square" rtlCol="0" anchor="ctr"/>
          <a:lstStyle/>
          <a:p>
            <a:pPr algn="ctr" indent="0" marL="0">
              <a:buNone/>
            </a:pPr>
            <a:r>
              <a:rPr lang="en-US" sz="2000" b="1" dirty="0">
                <a:solidFill>
                  <a:srgbClr val="FFFFFF"/>
                </a:solidFill>
                <a:latin typeface="Cambria" pitchFamily="34" charset="0"/>
                <a:ea typeface="Cambria" pitchFamily="34" charset="-122"/>
                <a:cs typeface="Cambria" pitchFamily="34" charset="-120"/>
              </a:rPr>
              <a:t>What area of your life do you have the most knowledge in but the least understanding of?</a:t>
            </a:r>
            <a:endParaRPr lang="en-US" sz="2000" dirty="0"/>
          </a:p>
        </p:txBody>
      </p:sp>
      <p:sp>
        <p:nvSpPr>
          <p:cNvPr id="7" name="Shape 5"/>
          <p:cNvSpPr/>
          <p:nvPr/>
        </p:nvSpPr>
        <p:spPr>
          <a:xfrm>
            <a:off x="320040" y="3108960"/>
            <a:ext cx="8503920" cy="1280160"/>
          </a:xfrm>
          <a:prstGeom prst="roundRect">
            <a:avLst>
              <a:gd name="adj" fmla="val 7143"/>
            </a:avLst>
          </a:prstGeom>
          <a:solidFill>
            <a:srgbClr val="1A2A1A"/>
          </a:solidFill>
          <a:ln/>
        </p:spPr>
      </p:sp>
      <p:sp>
        <p:nvSpPr>
          <p:cNvPr id="8" name="Text 6"/>
          <p:cNvSpPr/>
          <p:nvPr/>
        </p:nvSpPr>
        <p:spPr>
          <a:xfrm>
            <a:off x="457200" y="3200400"/>
            <a:ext cx="8229600" cy="1097280"/>
          </a:xfrm>
          <a:prstGeom prst="rect">
            <a:avLst/>
          </a:prstGeom>
          <a:noFill/>
          <a:ln/>
        </p:spPr>
        <p:txBody>
          <a:bodyPr wrap="square" rtlCol="0" anchor="ctr"/>
          <a:lstStyle/>
          <a:p>
            <a:pPr algn="ctr" indent="0" marL="0">
              <a:buNone/>
            </a:pPr>
            <a:r>
              <a:rPr lang="en-US" sz="1300" i="1" dirty="0">
                <a:solidFill>
                  <a:srgbClr val="D4A017"/>
                </a:solidFill>
                <a:latin typeface="Cambria" pitchFamily="34" charset="0"/>
                <a:ea typeface="Cambria" pitchFamily="34" charset="-122"/>
                <a:cs typeface="Cambria" pitchFamily="34" charset="-120"/>
              </a:rPr>
              <a:t>Example: You know Scripture about money but still struggle financially.</a:t>
            </a:r>
            <a:endParaRPr lang="en-US" sz="1300" dirty="0"/>
          </a:p>
          <a:p>
            <a:pPr algn="ctr" indent="0" marL="0">
              <a:buNone/>
            </a:pPr>
            <a:r>
              <a:rPr lang="en-US" sz="1300" i="1" dirty="0">
                <a:solidFill>
                  <a:srgbClr val="D4A017"/>
                </a:solidFill>
                <a:latin typeface="Cambria" pitchFamily="34" charset="0"/>
                <a:ea typeface="Cambria" pitchFamily="34" charset="-122"/>
                <a:cs typeface="Cambria" pitchFamily="34" charset="-120"/>
              </a:rPr>
              <a:t>Where is the gap between what you know and how you are living?</a:t>
            </a:r>
            <a:endParaRPr lang="en-US" sz="13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1A3A2A"/>
        </a:solidFill>
      </p:bgPr>
    </p:bg>
    <p:spTree>
      <p:nvGrpSpPr>
        <p:cNvPr id="1" name=""/>
        <p:cNvGrpSpPr/>
        <p:nvPr/>
      </p:nvGrpSpPr>
      <p:grpSpPr>
        <a:xfrm>
          <a:off x="0" y="0"/>
          <a:ext cx="0" cy="0"/>
          <a:chOff x="0" y="0"/>
          <a:chExt cx="0" cy="0"/>
        </a:xfrm>
      </p:grpSpPr>
      <p:sp>
        <p:nvSpPr>
          <p:cNvPr id="2" name="Shape 0"/>
          <p:cNvSpPr/>
          <p:nvPr/>
        </p:nvSpPr>
        <p:spPr>
          <a:xfrm>
            <a:off x="320040" y="228600"/>
            <a:ext cx="868680" cy="594360"/>
          </a:xfrm>
          <a:prstGeom prst="roundRect">
            <a:avLst>
              <a:gd name="adj" fmla="val 12308"/>
            </a:avLst>
          </a:prstGeom>
          <a:solidFill>
            <a:srgbClr val="D4A017"/>
          </a:solidFill>
          <a:ln/>
        </p:spPr>
      </p:sp>
      <p:sp>
        <p:nvSpPr>
          <p:cNvPr id="3" name="Text 1"/>
          <p:cNvSpPr/>
          <p:nvPr/>
        </p:nvSpPr>
        <p:spPr>
          <a:xfrm>
            <a:off x="320040" y="228600"/>
            <a:ext cx="868680" cy="594360"/>
          </a:xfrm>
          <a:prstGeom prst="rect">
            <a:avLst/>
          </a:prstGeom>
          <a:noFill/>
          <a:ln/>
        </p:spPr>
        <p:txBody>
          <a:bodyPr wrap="square" rtlCol="0" anchor="ctr"/>
          <a:lstStyle/>
          <a:p>
            <a:pPr algn="ctr" indent="0" marL="0">
              <a:buNone/>
            </a:pPr>
            <a:r>
              <a:rPr lang="en-US" sz="2000" b="1" dirty="0">
                <a:solidFill>
                  <a:srgbClr val="111111"/>
                </a:solidFill>
                <a:latin typeface="Arial" pitchFamily="34" charset="0"/>
                <a:ea typeface="Arial" pitchFamily="34" charset="-122"/>
                <a:cs typeface="Arial" pitchFamily="34" charset="-120"/>
              </a:rPr>
              <a:t>Q2</a:t>
            </a:r>
            <a:endParaRPr lang="en-US" sz="2000" dirty="0"/>
          </a:p>
        </p:txBody>
      </p:sp>
      <p:sp>
        <p:nvSpPr>
          <p:cNvPr id="4" name="Text 2"/>
          <p:cNvSpPr/>
          <p:nvPr/>
        </p:nvSpPr>
        <p:spPr>
          <a:xfrm>
            <a:off x="1325880" y="274320"/>
            <a:ext cx="6858000" cy="365760"/>
          </a:xfrm>
          <a:prstGeom prst="rect">
            <a:avLst/>
          </a:prstGeom>
          <a:noFill/>
          <a:ln/>
        </p:spPr>
        <p:txBody>
          <a:bodyPr wrap="square" rtlCol="0" anchor="ctr"/>
          <a:lstStyle/>
          <a:p>
            <a:pPr indent="0" marL="0">
              <a:buNone/>
            </a:pPr>
            <a:r>
              <a:rPr lang="en-US" sz="1300" i="1" dirty="0">
                <a:solidFill>
                  <a:srgbClr val="D4A017"/>
                </a:solidFill>
                <a:latin typeface="Arial" pitchFamily="34" charset="0"/>
                <a:ea typeface="Arial" pitchFamily="34" charset="-122"/>
                <a:cs typeface="Arial" pitchFamily="34" charset="-120"/>
              </a:rPr>
              <a:t>Discussion Question</a:t>
            </a:r>
            <a:endParaRPr lang="en-US" sz="1300" dirty="0"/>
          </a:p>
        </p:txBody>
      </p:sp>
      <p:sp>
        <p:nvSpPr>
          <p:cNvPr id="5" name="Shape 3"/>
          <p:cNvSpPr/>
          <p:nvPr/>
        </p:nvSpPr>
        <p:spPr>
          <a:xfrm>
            <a:off x="320040" y="960120"/>
            <a:ext cx="8503920" cy="2011680"/>
          </a:xfrm>
          <a:prstGeom prst="roundRect">
            <a:avLst>
              <a:gd name="adj" fmla="val 5455"/>
            </a:avLst>
          </a:prstGeom>
          <a:solidFill>
            <a:srgbClr val="0F2619"/>
          </a:solidFill>
          <a:ln/>
          <a:effectLst>
            <a:outerShdw sx="100000" sy="100000" kx="0" ky="0" algn="bl" rotWithShape="0" blurRad="101600" dist="38100" dir="2700000">
              <a:srgbClr val="000000">
                <a:alpha val="14000"/>
              </a:srgbClr>
            </a:outerShdw>
          </a:effectLst>
        </p:spPr>
      </p:sp>
      <p:sp>
        <p:nvSpPr>
          <p:cNvPr id="6" name="Text 4"/>
          <p:cNvSpPr/>
          <p:nvPr/>
        </p:nvSpPr>
        <p:spPr>
          <a:xfrm>
            <a:off x="457200" y="1051560"/>
            <a:ext cx="8229600" cy="1828800"/>
          </a:xfrm>
          <a:prstGeom prst="rect">
            <a:avLst/>
          </a:prstGeom>
          <a:noFill/>
          <a:ln/>
        </p:spPr>
        <p:txBody>
          <a:bodyPr wrap="square" rtlCol="0" anchor="ctr"/>
          <a:lstStyle/>
          <a:p>
            <a:pPr algn="ctr" indent="0" marL="0">
              <a:buNone/>
            </a:pPr>
            <a:r>
              <a:rPr lang="en-US" sz="2000" b="1" dirty="0">
                <a:solidFill>
                  <a:srgbClr val="FFFFFF"/>
                </a:solidFill>
                <a:latin typeface="Cambria" pitchFamily="34" charset="0"/>
                <a:ea typeface="Cambria" pitchFamily="34" charset="-122"/>
                <a:cs typeface="Cambria" pitchFamily="34" charset="-120"/>
              </a:rPr>
              <a:t>What has God been trying to teach you through a season you are still frustrated about?</a:t>
            </a:r>
            <a:endParaRPr lang="en-US" sz="2000" dirty="0"/>
          </a:p>
        </p:txBody>
      </p:sp>
      <p:sp>
        <p:nvSpPr>
          <p:cNvPr id="7" name="Shape 5"/>
          <p:cNvSpPr/>
          <p:nvPr/>
        </p:nvSpPr>
        <p:spPr>
          <a:xfrm>
            <a:off x="320040" y="3108960"/>
            <a:ext cx="8503920" cy="1280160"/>
          </a:xfrm>
          <a:prstGeom prst="roundRect">
            <a:avLst>
              <a:gd name="adj" fmla="val 7143"/>
            </a:avLst>
          </a:prstGeom>
          <a:solidFill>
            <a:srgbClr val="1A2A1A"/>
          </a:solidFill>
          <a:ln/>
        </p:spPr>
      </p:sp>
      <p:sp>
        <p:nvSpPr>
          <p:cNvPr id="8" name="Text 6"/>
          <p:cNvSpPr/>
          <p:nvPr/>
        </p:nvSpPr>
        <p:spPr>
          <a:xfrm>
            <a:off x="457200" y="3200400"/>
            <a:ext cx="8229600" cy="1097280"/>
          </a:xfrm>
          <a:prstGeom prst="rect">
            <a:avLst/>
          </a:prstGeom>
          <a:noFill/>
          <a:ln/>
        </p:spPr>
        <p:txBody>
          <a:bodyPr wrap="square" rtlCol="0" anchor="ctr"/>
          <a:lstStyle/>
          <a:p>
            <a:pPr algn="ctr" indent="0" marL="0">
              <a:buNone/>
            </a:pPr>
            <a:r>
              <a:rPr lang="en-US" sz="1300" i="1" dirty="0">
                <a:solidFill>
                  <a:srgbClr val="D4A017"/>
                </a:solidFill>
                <a:latin typeface="Cambria" pitchFamily="34" charset="0"/>
                <a:ea typeface="Cambria" pitchFamily="34" charset="-122"/>
                <a:cs typeface="Cambria" pitchFamily="34" charset="-120"/>
              </a:rPr>
              <a:t>What understanding was God developing in you?</a:t>
            </a:r>
            <a:endParaRPr lang="en-US" sz="1300" dirty="0"/>
          </a:p>
          <a:p>
            <a:pPr algn="ctr" indent="0" marL="0">
              <a:buNone/>
            </a:pPr>
            <a:r>
              <a:rPr lang="en-US" sz="1300" i="1" dirty="0">
                <a:solidFill>
                  <a:srgbClr val="D4A017"/>
                </a:solidFill>
                <a:latin typeface="Cambria" pitchFamily="34" charset="0"/>
                <a:ea typeface="Cambria" pitchFamily="34" charset="-122"/>
                <a:cs typeface="Cambria" pitchFamily="34" charset="-120"/>
              </a:rPr>
              <a:t>What lesson have you been resisting?</a:t>
            </a:r>
            <a:endParaRPr lang="en-US" sz="13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1A3A2A"/>
        </a:solidFill>
      </p:bgPr>
    </p:bg>
    <p:spTree>
      <p:nvGrpSpPr>
        <p:cNvPr id="1" name=""/>
        <p:cNvGrpSpPr/>
        <p:nvPr/>
      </p:nvGrpSpPr>
      <p:grpSpPr>
        <a:xfrm>
          <a:off x="0" y="0"/>
          <a:ext cx="0" cy="0"/>
          <a:chOff x="0" y="0"/>
          <a:chExt cx="0" cy="0"/>
        </a:xfrm>
      </p:grpSpPr>
      <p:sp>
        <p:nvSpPr>
          <p:cNvPr id="2" name="Shape 0"/>
          <p:cNvSpPr/>
          <p:nvPr/>
        </p:nvSpPr>
        <p:spPr>
          <a:xfrm>
            <a:off x="320040" y="228600"/>
            <a:ext cx="868680" cy="594360"/>
          </a:xfrm>
          <a:prstGeom prst="roundRect">
            <a:avLst>
              <a:gd name="adj" fmla="val 12308"/>
            </a:avLst>
          </a:prstGeom>
          <a:solidFill>
            <a:srgbClr val="D4A017"/>
          </a:solidFill>
          <a:ln/>
        </p:spPr>
      </p:sp>
      <p:sp>
        <p:nvSpPr>
          <p:cNvPr id="3" name="Text 1"/>
          <p:cNvSpPr/>
          <p:nvPr/>
        </p:nvSpPr>
        <p:spPr>
          <a:xfrm>
            <a:off x="320040" y="228600"/>
            <a:ext cx="868680" cy="594360"/>
          </a:xfrm>
          <a:prstGeom prst="rect">
            <a:avLst/>
          </a:prstGeom>
          <a:noFill/>
          <a:ln/>
        </p:spPr>
        <p:txBody>
          <a:bodyPr wrap="square" rtlCol="0" anchor="ctr"/>
          <a:lstStyle/>
          <a:p>
            <a:pPr algn="ctr" indent="0" marL="0">
              <a:buNone/>
            </a:pPr>
            <a:r>
              <a:rPr lang="en-US" sz="2000" b="1" dirty="0">
                <a:solidFill>
                  <a:srgbClr val="111111"/>
                </a:solidFill>
                <a:latin typeface="Arial" pitchFamily="34" charset="0"/>
                <a:ea typeface="Arial" pitchFamily="34" charset="-122"/>
                <a:cs typeface="Arial" pitchFamily="34" charset="-120"/>
              </a:rPr>
              <a:t>Q3</a:t>
            </a:r>
            <a:endParaRPr lang="en-US" sz="2000" dirty="0"/>
          </a:p>
        </p:txBody>
      </p:sp>
      <p:sp>
        <p:nvSpPr>
          <p:cNvPr id="4" name="Text 2"/>
          <p:cNvSpPr/>
          <p:nvPr/>
        </p:nvSpPr>
        <p:spPr>
          <a:xfrm>
            <a:off x="1325880" y="274320"/>
            <a:ext cx="6858000" cy="365760"/>
          </a:xfrm>
          <a:prstGeom prst="rect">
            <a:avLst/>
          </a:prstGeom>
          <a:noFill/>
          <a:ln/>
        </p:spPr>
        <p:txBody>
          <a:bodyPr wrap="square" rtlCol="0" anchor="ctr"/>
          <a:lstStyle/>
          <a:p>
            <a:pPr indent="0" marL="0">
              <a:buNone/>
            </a:pPr>
            <a:r>
              <a:rPr lang="en-US" sz="1300" i="1" dirty="0">
                <a:solidFill>
                  <a:srgbClr val="D4A017"/>
                </a:solidFill>
                <a:latin typeface="Arial" pitchFamily="34" charset="0"/>
                <a:ea typeface="Arial" pitchFamily="34" charset="-122"/>
                <a:cs typeface="Arial" pitchFamily="34" charset="-120"/>
              </a:rPr>
              <a:t>Discussion Question</a:t>
            </a:r>
            <a:endParaRPr lang="en-US" sz="1300" dirty="0"/>
          </a:p>
        </p:txBody>
      </p:sp>
      <p:sp>
        <p:nvSpPr>
          <p:cNvPr id="5" name="Shape 3"/>
          <p:cNvSpPr/>
          <p:nvPr/>
        </p:nvSpPr>
        <p:spPr>
          <a:xfrm>
            <a:off x="320040" y="960120"/>
            <a:ext cx="8503920" cy="2011680"/>
          </a:xfrm>
          <a:prstGeom prst="roundRect">
            <a:avLst>
              <a:gd name="adj" fmla="val 5455"/>
            </a:avLst>
          </a:prstGeom>
          <a:solidFill>
            <a:srgbClr val="0F2619"/>
          </a:solidFill>
          <a:ln/>
          <a:effectLst>
            <a:outerShdw sx="100000" sy="100000" kx="0" ky="0" algn="bl" rotWithShape="0" blurRad="101600" dist="38100" dir="2700000">
              <a:srgbClr val="000000">
                <a:alpha val="14000"/>
              </a:srgbClr>
            </a:outerShdw>
          </a:effectLst>
        </p:spPr>
      </p:sp>
      <p:sp>
        <p:nvSpPr>
          <p:cNvPr id="6" name="Text 4"/>
          <p:cNvSpPr/>
          <p:nvPr/>
        </p:nvSpPr>
        <p:spPr>
          <a:xfrm>
            <a:off x="457200" y="1051560"/>
            <a:ext cx="8229600" cy="1828800"/>
          </a:xfrm>
          <a:prstGeom prst="rect">
            <a:avLst/>
          </a:prstGeom>
          <a:noFill/>
          <a:ln/>
        </p:spPr>
        <p:txBody>
          <a:bodyPr wrap="square" rtlCol="0" anchor="ctr"/>
          <a:lstStyle/>
          <a:p>
            <a:pPr algn="ctr" indent="0" marL="0">
              <a:buNone/>
            </a:pPr>
            <a:r>
              <a:rPr lang="en-US" sz="2000" b="1" dirty="0">
                <a:solidFill>
                  <a:srgbClr val="FFFFFF"/>
                </a:solidFill>
                <a:latin typeface="Cambria" pitchFamily="34" charset="0"/>
                <a:ea typeface="Cambria" pitchFamily="34" charset="-122"/>
                <a:cs typeface="Cambria" pitchFamily="34" charset="-120"/>
              </a:rPr>
              <a:t>What specific area do you need to invest in — and what is one step you will take this week?</a:t>
            </a:r>
            <a:endParaRPr lang="en-US" sz="2000" dirty="0"/>
          </a:p>
        </p:txBody>
      </p:sp>
      <p:sp>
        <p:nvSpPr>
          <p:cNvPr id="7" name="Shape 5"/>
          <p:cNvSpPr/>
          <p:nvPr/>
        </p:nvSpPr>
        <p:spPr>
          <a:xfrm>
            <a:off x="320040" y="3108960"/>
            <a:ext cx="8503920" cy="1280160"/>
          </a:xfrm>
          <a:prstGeom prst="roundRect">
            <a:avLst>
              <a:gd name="adj" fmla="val 7143"/>
            </a:avLst>
          </a:prstGeom>
          <a:solidFill>
            <a:srgbClr val="1A2A1A"/>
          </a:solidFill>
          <a:ln/>
        </p:spPr>
      </p:sp>
      <p:sp>
        <p:nvSpPr>
          <p:cNvPr id="8" name="Text 6"/>
          <p:cNvSpPr/>
          <p:nvPr/>
        </p:nvSpPr>
        <p:spPr>
          <a:xfrm>
            <a:off x="457200" y="3200400"/>
            <a:ext cx="8229600" cy="1097280"/>
          </a:xfrm>
          <a:prstGeom prst="rect">
            <a:avLst/>
          </a:prstGeom>
          <a:noFill/>
          <a:ln/>
        </p:spPr>
        <p:txBody>
          <a:bodyPr wrap="square" rtlCol="0" anchor="ctr"/>
          <a:lstStyle/>
          <a:p>
            <a:pPr algn="ctr" indent="0" marL="0">
              <a:buNone/>
            </a:pPr>
            <a:r>
              <a:rPr lang="en-US" sz="1300" i="1" dirty="0">
                <a:solidFill>
                  <a:srgbClr val="D4A017"/>
                </a:solidFill>
                <a:latin typeface="Cambria" pitchFamily="34" charset="0"/>
                <a:ea typeface="Cambria" pitchFamily="34" charset="-122"/>
                <a:cs typeface="Cambria" pitchFamily="34" charset="-120"/>
              </a:rPr>
              <a:t>Name the area. Name the resource. Name the date.</a:t>
            </a:r>
            <a:endParaRPr lang="en-US" sz="1300" dirty="0"/>
          </a:p>
          <a:p>
            <a:pPr algn="ctr" indent="0" marL="0">
              <a:buNone/>
            </a:pPr>
            <a:r>
              <a:rPr lang="en-US" sz="1300" i="1" dirty="0">
                <a:solidFill>
                  <a:srgbClr val="D4A017"/>
                </a:solidFill>
                <a:latin typeface="Cambria" pitchFamily="34" charset="0"/>
                <a:ea typeface="Cambria" pitchFamily="34" charset="-122"/>
                <a:cs typeface="Cambria" pitchFamily="34" charset="-120"/>
              </a:rPr>
              <a:t>This question is about action, not intention.</a:t>
            </a:r>
            <a:endParaRPr lang="en-US" sz="13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1A3A2A"/>
        </a:solidFill>
      </p:bgPr>
    </p:bg>
    <p:spTree>
      <p:nvGrpSpPr>
        <p:cNvPr id="1" name=""/>
        <p:cNvGrpSpPr/>
        <p:nvPr/>
      </p:nvGrpSpPr>
      <p:grpSpPr>
        <a:xfrm>
          <a:off x="0" y="0"/>
          <a:ext cx="0" cy="0"/>
          <a:chOff x="0" y="0"/>
          <a:chExt cx="0" cy="0"/>
        </a:xfrm>
      </p:grpSpPr>
      <p:sp>
        <p:nvSpPr>
          <p:cNvPr id="2" name="Shape 0"/>
          <p:cNvSpPr/>
          <p:nvPr/>
        </p:nvSpPr>
        <p:spPr>
          <a:xfrm>
            <a:off x="320040" y="228600"/>
            <a:ext cx="868680" cy="594360"/>
          </a:xfrm>
          <a:prstGeom prst="roundRect">
            <a:avLst>
              <a:gd name="adj" fmla="val 12308"/>
            </a:avLst>
          </a:prstGeom>
          <a:solidFill>
            <a:srgbClr val="D4A017"/>
          </a:solidFill>
          <a:ln/>
        </p:spPr>
      </p:sp>
      <p:sp>
        <p:nvSpPr>
          <p:cNvPr id="3" name="Text 1"/>
          <p:cNvSpPr/>
          <p:nvPr/>
        </p:nvSpPr>
        <p:spPr>
          <a:xfrm>
            <a:off x="320040" y="228600"/>
            <a:ext cx="868680" cy="594360"/>
          </a:xfrm>
          <a:prstGeom prst="rect">
            <a:avLst/>
          </a:prstGeom>
          <a:noFill/>
          <a:ln/>
        </p:spPr>
        <p:txBody>
          <a:bodyPr wrap="square" rtlCol="0" anchor="ctr"/>
          <a:lstStyle/>
          <a:p>
            <a:pPr algn="ctr" indent="0" marL="0">
              <a:buNone/>
            </a:pPr>
            <a:r>
              <a:rPr lang="en-US" sz="2000" b="1" dirty="0">
                <a:solidFill>
                  <a:srgbClr val="111111"/>
                </a:solidFill>
                <a:latin typeface="Arial" pitchFamily="34" charset="0"/>
                <a:ea typeface="Arial" pitchFamily="34" charset="-122"/>
                <a:cs typeface="Arial" pitchFamily="34" charset="-120"/>
              </a:rPr>
              <a:t>Q4</a:t>
            </a:r>
            <a:endParaRPr lang="en-US" sz="2000" dirty="0"/>
          </a:p>
        </p:txBody>
      </p:sp>
      <p:sp>
        <p:nvSpPr>
          <p:cNvPr id="4" name="Text 2"/>
          <p:cNvSpPr/>
          <p:nvPr/>
        </p:nvSpPr>
        <p:spPr>
          <a:xfrm>
            <a:off x="1325880" y="274320"/>
            <a:ext cx="6858000" cy="365760"/>
          </a:xfrm>
          <a:prstGeom prst="rect">
            <a:avLst/>
          </a:prstGeom>
          <a:noFill/>
          <a:ln/>
        </p:spPr>
        <p:txBody>
          <a:bodyPr wrap="square" rtlCol="0" anchor="ctr"/>
          <a:lstStyle/>
          <a:p>
            <a:pPr indent="0" marL="0">
              <a:buNone/>
            </a:pPr>
            <a:r>
              <a:rPr lang="en-US" sz="1300" i="1" dirty="0">
                <a:solidFill>
                  <a:srgbClr val="D4A017"/>
                </a:solidFill>
                <a:latin typeface="Arial" pitchFamily="34" charset="0"/>
                <a:ea typeface="Arial" pitchFamily="34" charset="-122"/>
                <a:cs typeface="Arial" pitchFamily="34" charset="-120"/>
              </a:rPr>
              <a:t>Discussion Question</a:t>
            </a:r>
            <a:endParaRPr lang="en-US" sz="1300" dirty="0"/>
          </a:p>
        </p:txBody>
      </p:sp>
      <p:sp>
        <p:nvSpPr>
          <p:cNvPr id="5" name="Shape 3"/>
          <p:cNvSpPr/>
          <p:nvPr/>
        </p:nvSpPr>
        <p:spPr>
          <a:xfrm>
            <a:off x="320040" y="960120"/>
            <a:ext cx="8503920" cy="2011680"/>
          </a:xfrm>
          <a:prstGeom prst="roundRect">
            <a:avLst>
              <a:gd name="adj" fmla="val 5455"/>
            </a:avLst>
          </a:prstGeom>
          <a:solidFill>
            <a:srgbClr val="0F2619"/>
          </a:solidFill>
          <a:ln/>
          <a:effectLst>
            <a:outerShdw sx="100000" sy="100000" kx="0" ky="0" algn="bl" rotWithShape="0" blurRad="101600" dist="38100" dir="2700000">
              <a:srgbClr val="000000">
                <a:alpha val="14000"/>
              </a:srgbClr>
            </a:outerShdw>
          </a:effectLst>
        </p:spPr>
      </p:sp>
      <p:sp>
        <p:nvSpPr>
          <p:cNvPr id="6" name="Text 4"/>
          <p:cNvSpPr/>
          <p:nvPr/>
        </p:nvSpPr>
        <p:spPr>
          <a:xfrm>
            <a:off x="457200" y="1051560"/>
            <a:ext cx="8229600" cy="1828800"/>
          </a:xfrm>
          <a:prstGeom prst="rect">
            <a:avLst/>
          </a:prstGeom>
          <a:noFill/>
          <a:ln/>
        </p:spPr>
        <p:txBody>
          <a:bodyPr wrap="square" rtlCol="0" anchor="ctr"/>
          <a:lstStyle/>
          <a:p>
            <a:pPr algn="ctr" indent="0" marL="0">
              <a:buNone/>
            </a:pPr>
            <a:r>
              <a:rPr lang="en-US" sz="2000" b="1" dirty="0">
                <a:solidFill>
                  <a:srgbClr val="FFFFFF"/>
                </a:solidFill>
                <a:latin typeface="Cambria" pitchFamily="34" charset="0"/>
                <a:ea typeface="Cambria" pitchFamily="34" charset="-122"/>
                <a:cs typeface="Cambria" pitchFamily="34" charset="-120"/>
              </a:rPr>
              <a:t>How do we stop the next generation in our church from starting over from zero?</a:t>
            </a:r>
            <a:endParaRPr lang="en-US" sz="2000" dirty="0"/>
          </a:p>
        </p:txBody>
      </p:sp>
      <p:sp>
        <p:nvSpPr>
          <p:cNvPr id="7" name="Shape 5"/>
          <p:cNvSpPr/>
          <p:nvPr/>
        </p:nvSpPr>
        <p:spPr>
          <a:xfrm>
            <a:off x="320040" y="3108960"/>
            <a:ext cx="8503920" cy="1280160"/>
          </a:xfrm>
          <a:prstGeom prst="roundRect">
            <a:avLst>
              <a:gd name="adj" fmla="val 7143"/>
            </a:avLst>
          </a:prstGeom>
          <a:solidFill>
            <a:srgbClr val="1A2A1A"/>
          </a:solidFill>
          <a:ln/>
        </p:spPr>
      </p:sp>
      <p:sp>
        <p:nvSpPr>
          <p:cNvPr id="8" name="Text 6"/>
          <p:cNvSpPr/>
          <p:nvPr/>
        </p:nvSpPr>
        <p:spPr>
          <a:xfrm>
            <a:off x="457200" y="3200400"/>
            <a:ext cx="8229600" cy="1097280"/>
          </a:xfrm>
          <a:prstGeom prst="rect">
            <a:avLst/>
          </a:prstGeom>
          <a:noFill/>
          <a:ln/>
        </p:spPr>
        <p:txBody>
          <a:bodyPr wrap="square" rtlCol="0" anchor="ctr"/>
          <a:lstStyle/>
          <a:p>
            <a:pPr algn="ctr" indent="0" marL="0">
              <a:buNone/>
            </a:pPr>
            <a:r>
              <a:rPr lang="en-US" sz="1300" i="1" dirty="0">
                <a:solidFill>
                  <a:srgbClr val="D4A017"/>
                </a:solidFill>
                <a:latin typeface="Cambria" pitchFamily="34" charset="0"/>
                <a:ea typeface="Cambria" pitchFamily="34" charset="-122"/>
                <a:cs typeface="Cambria" pitchFamily="34" charset="-120"/>
              </a:rPr>
              <a:t>What does it look like to pass understanding — not just anointing —</a:t>
            </a:r>
            <a:endParaRPr lang="en-US" sz="1300" dirty="0"/>
          </a:p>
          <a:p>
            <a:pPr algn="ctr" indent="0" marL="0">
              <a:buNone/>
            </a:pPr>
            <a:r>
              <a:rPr lang="en-US" sz="1300" i="1" dirty="0">
                <a:solidFill>
                  <a:srgbClr val="D4A017"/>
                </a:solidFill>
                <a:latin typeface="Cambria" pitchFamily="34" charset="0"/>
                <a:ea typeface="Cambria" pitchFamily="34" charset="-122"/>
                <a:cs typeface="Cambria" pitchFamily="34" charset="-120"/>
              </a:rPr>
              <a:t>to the generation coming behind us?</a:t>
            </a:r>
            <a:endParaRPr lang="en-US" sz="13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1A3A2A"/>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206240" y="182880"/>
            <a:ext cx="731520" cy="731520"/>
          </a:xfrm>
          <a:prstGeom prst="rect">
            <a:avLst/>
          </a:prstGeom>
        </p:spPr>
      </p:pic>
      <p:sp>
        <p:nvSpPr>
          <p:cNvPr id="3" name="Text 0"/>
          <p:cNvSpPr/>
          <p:nvPr/>
        </p:nvSpPr>
        <p:spPr>
          <a:xfrm>
            <a:off x="457200" y="1005840"/>
            <a:ext cx="8229600" cy="457200"/>
          </a:xfrm>
          <a:prstGeom prst="rect">
            <a:avLst/>
          </a:prstGeom>
          <a:noFill/>
          <a:ln/>
        </p:spPr>
        <p:txBody>
          <a:bodyPr wrap="square" rtlCol="0" anchor="ctr"/>
          <a:lstStyle/>
          <a:p>
            <a:pPr algn="ctr" indent="0" marL="0">
              <a:buNone/>
            </a:pPr>
            <a:r>
              <a:rPr lang="en-US" sz="1600" b="1" spc="500" kern="0" dirty="0">
                <a:solidFill>
                  <a:srgbClr val="D4A017"/>
                </a:solidFill>
                <a:latin typeface="Arial" pitchFamily="34" charset="0"/>
                <a:ea typeface="Arial" pitchFamily="34" charset="-122"/>
                <a:cs typeface="Arial" pitchFamily="34" charset="-120"/>
              </a:rPr>
              <a:t>WITH ALL THY GETTING</a:t>
            </a:r>
            <a:endParaRPr lang="en-US" sz="1600" dirty="0"/>
          </a:p>
        </p:txBody>
      </p:sp>
      <p:sp>
        <p:nvSpPr>
          <p:cNvPr id="4" name="Text 1"/>
          <p:cNvSpPr/>
          <p:nvPr/>
        </p:nvSpPr>
        <p:spPr>
          <a:xfrm>
            <a:off x="457200" y="1508760"/>
            <a:ext cx="8229600" cy="822960"/>
          </a:xfrm>
          <a:prstGeom prst="rect">
            <a:avLst/>
          </a:prstGeom>
          <a:noFill/>
          <a:ln/>
        </p:spPr>
        <p:txBody>
          <a:bodyPr wrap="square" rtlCol="0" anchor="ctr"/>
          <a:lstStyle/>
          <a:p>
            <a:pPr algn="ctr" indent="0" marL="0">
              <a:buNone/>
            </a:pPr>
            <a:r>
              <a:rPr lang="en-US" sz="4000" b="1" dirty="0">
                <a:solidFill>
                  <a:srgbClr val="FFFFFF"/>
                </a:solidFill>
                <a:latin typeface="Cambria" pitchFamily="34" charset="0"/>
                <a:ea typeface="Cambria" pitchFamily="34" charset="-122"/>
                <a:cs typeface="Cambria" pitchFamily="34" charset="-120"/>
              </a:rPr>
              <a:t>GET UNDERSTANDING</a:t>
            </a:r>
            <a:endParaRPr lang="en-US" sz="4000" dirty="0"/>
          </a:p>
        </p:txBody>
      </p:sp>
      <p:sp>
        <p:nvSpPr>
          <p:cNvPr id="5" name="Shape 2"/>
          <p:cNvSpPr/>
          <p:nvPr/>
        </p:nvSpPr>
        <p:spPr>
          <a:xfrm>
            <a:off x="914400" y="2468880"/>
            <a:ext cx="7315200" cy="914400"/>
          </a:xfrm>
          <a:prstGeom prst="roundRect">
            <a:avLst>
              <a:gd name="adj" fmla="val 10000"/>
            </a:avLst>
          </a:prstGeom>
          <a:solidFill>
            <a:srgbClr val="D4A017"/>
          </a:solidFill>
          <a:ln/>
          <a:effectLst>
            <a:outerShdw sx="100000" sy="100000" kx="0" ky="0" algn="bl" rotWithShape="0" blurRad="101600" dist="38100" dir="2700000">
              <a:srgbClr val="000000">
                <a:alpha val="14000"/>
              </a:srgbClr>
            </a:outerShdw>
          </a:effectLst>
        </p:spPr>
      </p:sp>
      <p:sp>
        <p:nvSpPr>
          <p:cNvPr id="6" name="Text 3"/>
          <p:cNvSpPr/>
          <p:nvPr/>
        </p:nvSpPr>
        <p:spPr>
          <a:xfrm>
            <a:off x="914400" y="2468880"/>
            <a:ext cx="7315200" cy="914400"/>
          </a:xfrm>
          <a:prstGeom prst="rect">
            <a:avLst/>
          </a:prstGeom>
          <a:noFill/>
          <a:ln/>
        </p:spPr>
        <p:txBody>
          <a:bodyPr wrap="square" rtlCol="0" anchor="ctr"/>
          <a:lstStyle/>
          <a:p>
            <a:pPr algn="ctr" indent="0" marL="0">
              <a:buNone/>
            </a:pPr>
            <a:r>
              <a:rPr lang="en-US" sz="1700" b="1" i="1" dirty="0">
                <a:solidFill>
                  <a:srgbClr val="111111"/>
                </a:solidFill>
                <a:latin typeface="Cambria" pitchFamily="34" charset="0"/>
                <a:ea typeface="Cambria" pitchFamily="34" charset="-122"/>
                <a:cs typeface="Cambria" pitchFamily="34" charset="-120"/>
              </a:rPr>
              <a:t>"Lord, with all my getting,</a:t>
            </a:r>
            <a:endParaRPr lang="en-US" sz="1700" dirty="0"/>
          </a:p>
          <a:p>
            <a:pPr algn="ctr" indent="0" marL="0">
              <a:buNone/>
            </a:pPr>
            <a:r>
              <a:rPr lang="en-US" sz="1700" b="1" i="1" dirty="0">
                <a:solidFill>
                  <a:srgbClr val="111111"/>
                </a:solidFill>
                <a:latin typeface="Cambria" pitchFamily="34" charset="0"/>
                <a:ea typeface="Cambria" pitchFamily="34" charset="-122"/>
                <a:cs typeface="Cambria" pitchFamily="34" charset="-120"/>
              </a:rPr>
              <a:t>help me get understanding!"</a:t>
            </a:r>
            <a:endParaRPr lang="en-US" sz="1700" dirty="0"/>
          </a:p>
        </p:txBody>
      </p:sp>
      <p:sp>
        <p:nvSpPr>
          <p:cNvPr id="7" name="Text 4"/>
          <p:cNvSpPr/>
          <p:nvPr/>
        </p:nvSpPr>
        <p:spPr>
          <a:xfrm>
            <a:off x="457200" y="4389120"/>
            <a:ext cx="8229600" cy="502920"/>
          </a:xfrm>
          <a:prstGeom prst="rect">
            <a:avLst/>
          </a:prstGeom>
          <a:noFill/>
          <a:ln/>
        </p:spPr>
        <p:txBody>
          <a:bodyPr wrap="square" rtlCol="0" anchor="ctr"/>
          <a:lstStyle/>
          <a:p>
            <a:pPr algn="ctr" indent="0" marL="0">
              <a:buNone/>
            </a:pPr>
            <a:r>
              <a:rPr lang="en-US" sz="1100" dirty="0">
                <a:solidFill>
                  <a:srgbClr val="AAAAAA"/>
                </a:solidFill>
                <a:latin typeface="Arial" pitchFamily="34" charset="0"/>
                <a:ea typeface="Arial" pitchFamily="34" charset="-122"/>
                <a:cs typeface="Arial" pitchFamily="34" charset="-120"/>
              </a:rPr>
              <a:t>New Season Apostolic Ministries  •  Tuesday Night Bible Study</a:t>
            </a:r>
            <a:endParaRPr lang="en-US" sz="1100" dirty="0"/>
          </a:p>
          <a:p>
            <a:pPr algn="ctr" indent="0" marL="0">
              <a:buNone/>
            </a:pPr>
            <a:r>
              <a:rPr lang="en-US" sz="1100" dirty="0">
                <a:solidFill>
                  <a:srgbClr val="AAAAAA"/>
                </a:solidFill>
                <a:latin typeface="Arial" pitchFamily="34" charset="0"/>
                <a:ea typeface="Arial" pitchFamily="34" charset="-122"/>
                <a:cs typeface="Arial" pitchFamily="34" charset="-120"/>
              </a:rPr>
              <a:t>Dr. Alex L. Jenkins, Sr., Apostle  |  Dr. Latrina W. Jenkins, Lead Pastor</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9F6EF"/>
        </a:solidFill>
      </p:bgPr>
    </p:bg>
    <p:spTree>
      <p:nvGrpSpPr>
        <p:cNvPr id="1" name=""/>
        <p:cNvGrpSpPr/>
        <p:nvPr/>
      </p:nvGrpSpPr>
      <p:grpSpPr>
        <a:xfrm>
          <a:off x="0" y="0"/>
          <a:ext cx="0" cy="0"/>
          <a:chOff x="0" y="0"/>
          <a:chExt cx="0" cy="0"/>
        </a:xfrm>
      </p:grpSpPr>
      <p:sp>
        <p:nvSpPr>
          <p:cNvPr id="2" name="Shape 0"/>
          <p:cNvSpPr/>
          <p:nvPr/>
        </p:nvSpPr>
        <p:spPr>
          <a:xfrm>
            <a:off x="0" y="0"/>
            <a:ext cx="9144000" cy="594360"/>
          </a:xfrm>
          <a:prstGeom prst="rect">
            <a:avLst/>
          </a:prstGeom>
          <a:solidFill>
            <a:srgbClr val="1A3A2A"/>
          </a:solidFill>
          <a:ln w="12700">
            <a:solidFill>
              <a:srgbClr val="1A3A2A"/>
            </a:solidFill>
            <a:prstDash val="solid"/>
          </a:ln>
        </p:spPr>
      </p:sp>
      <p:sp>
        <p:nvSpPr>
          <p:cNvPr id="3" name="Text 1"/>
          <p:cNvSpPr/>
          <p:nvPr/>
        </p:nvSpPr>
        <p:spPr>
          <a:xfrm>
            <a:off x="457200" y="91440"/>
            <a:ext cx="8229600" cy="411480"/>
          </a:xfrm>
          <a:prstGeom prst="rect">
            <a:avLst/>
          </a:prstGeom>
          <a:noFill/>
          <a:ln/>
        </p:spPr>
        <p:txBody>
          <a:bodyPr wrap="square" rtlCol="0" anchor="ctr"/>
          <a:lstStyle/>
          <a:p>
            <a:pPr algn="ctr" indent="0" marL="0">
              <a:buNone/>
            </a:pPr>
            <a:r>
              <a:rPr lang="en-US" sz="1400" b="1" spc="400" kern="0" dirty="0">
                <a:solidFill>
                  <a:srgbClr val="D4A017"/>
                </a:solidFill>
                <a:latin typeface="Arial" pitchFamily="34" charset="0"/>
                <a:ea typeface="Arial" pitchFamily="34" charset="-122"/>
                <a:cs typeface="Arial" pitchFamily="34" charset="-120"/>
              </a:rPr>
              <a:t>THE FOUNDATION</a:t>
            </a:r>
            <a:endParaRPr lang="en-US" sz="1400" dirty="0"/>
          </a:p>
        </p:txBody>
      </p:sp>
      <p:sp>
        <p:nvSpPr>
          <p:cNvPr id="4" name="Shape 2"/>
          <p:cNvSpPr/>
          <p:nvPr/>
        </p:nvSpPr>
        <p:spPr>
          <a:xfrm>
            <a:off x="365760" y="777240"/>
            <a:ext cx="3931920" cy="1828800"/>
          </a:xfrm>
          <a:prstGeom prst="roundRect">
            <a:avLst>
              <a:gd name="adj" fmla="val 6000"/>
            </a:avLst>
          </a:prstGeom>
          <a:solidFill>
            <a:srgbClr val="1A3A2A"/>
          </a:solidFill>
          <a:ln/>
          <a:effectLst>
            <a:outerShdw sx="100000" sy="100000" kx="0" ky="0" algn="bl" rotWithShape="0" blurRad="101600" dist="38100" dir="2700000">
              <a:srgbClr val="000000">
                <a:alpha val="14000"/>
              </a:srgbClr>
            </a:outerShdw>
          </a:effectLst>
        </p:spPr>
      </p:sp>
      <p:pic>
        <p:nvPicPr>
          <p:cNvPr id="5" name="Image 0" descr="preencoded.png">    </p:cNvPr>
          <p:cNvPicPr>
            <a:picLocks noChangeAspect="1"/>
          </p:cNvPicPr>
          <p:nvPr/>
        </p:nvPicPr>
        <p:blipFill>
          <a:blip r:embed="rId1"/>
          <a:stretch>
            <a:fillRect/>
          </a:stretch>
        </p:blipFill>
        <p:spPr>
          <a:xfrm>
            <a:off x="594360" y="868680"/>
            <a:ext cx="411480" cy="411480"/>
          </a:xfrm>
          <a:prstGeom prst="rect">
            <a:avLst/>
          </a:prstGeom>
        </p:spPr>
      </p:pic>
      <p:sp>
        <p:nvSpPr>
          <p:cNvPr id="6" name="Text 3"/>
          <p:cNvSpPr/>
          <p:nvPr/>
        </p:nvSpPr>
        <p:spPr>
          <a:xfrm>
            <a:off x="457200" y="914400"/>
            <a:ext cx="3749040" cy="365760"/>
          </a:xfrm>
          <a:prstGeom prst="rect">
            <a:avLst/>
          </a:prstGeom>
          <a:noFill/>
          <a:ln/>
        </p:spPr>
        <p:txBody>
          <a:bodyPr wrap="square" rtlCol="0" anchor="ctr"/>
          <a:lstStyle/>
          <a:p>
            <a:pPr algn="r" indent="0" marL="0">
              <a:buNone/>
            </a:pPr>
            <a:r>
              <a:rPr lang="en-US" sz="1300" b="1" dirty="0">
                <a:solidFill>
                  <a:srgbClr val="D4A017"/>
                </a:solidFill>
                <a:latin typeface="Arial" pitchFamily="34" charset="0"/>
                <a:ea typeface="Arial" pitchFamily="34" charset="-122"/>
                <a:cs typeface="Arial" pitchFamily="34" charset="-120"/>
              </a:rPr>
              <a:t>Proverbs 4:7</a:t>
            </a:r>
            <a:endParaRPr lang="en-US" sz="1300" dirty="0"/>
          </a:p>
        </p:txBody>
      </p:sp>
      <p:sp>
        <p:nvSpPr>
          <p:cNvPr id="7" name="Text 4"/>
          <p:cNvSpPr/>
          <p:nvPr/>
        </p:nvSpPr>
        <p:spPr>
          <a:xfrm>
            <a:off x="502920" y="1325880"/>
            <a:ext cx="3657600" cy="1143000"/>
          </a:xfrm>
          <a:prstGeom prst="rect">
            <a:avLst/>
          </a:prstGeom>
          <a:noFill/>
          <a:ln/>
        </p:spPr>
        <p:txBody>
          <a:bodyPr wrap="square" rtlCol="0" anchor="ctr"/>
          <a:lstStyle/>
          <a:p>
            <a:pPr algn="l" indent="0" marL="0">
              <a:buNone/>
            </a:pPr>
            <a:r>
              <a:rPr lang="en-US" sz="1300" i="1" dirty="0">
                <a:solidFill>
                  <a:srgbClr val="FFFFFF"/>
                </a:solidFill>
                <a:latin typeface="Cambria" pitchFamily="34" charset="0"/>
                <a:ea typeface="Cambria" pitchFamily="34" charset="-122"/>
                <a:cs typeface="Cambria" pitchFamily="34" charset="-120"/>
              </a:rPr>
              <a:t>"Wisdom is the principal thing; therefore get wisdom: and with all thy getting get understanding."</a:t>
            </a:r>
            <a:endParaRPr lang="en-US" sz="1300" dirty="0"/>
          </a:p>
        </p:txBody>
      </p:sp>
      <p:sp>
        <p:nvSpPr>
          <p:cNvPr id="8" name="Shape 5"/>
          <p:cNvSpPr/>
          <p:nvPr/>
        </p:nvSpPr>
        <p:spPr>
          <a:xfrm>
            <a:off x="4846320" y="777240"/>
            <a:ext cx="3931920" cy="1828800"/>
          </a:xfrm>
          <a:prstGeom prst="roundRect">
            <a:avLst>
              <a:gd name="adj" fmla="val 6000"/>
            </a:avLst>
          </a:prstGeom>
          <a:solidFill>
            <a:srgbClr val="2C1810"/>
          </a:solidFill>
          <a:ln/>
          <a:effectLst>
            <a:outerShdw sx="100000" sy="100000" kx="0" ky="0" algn="bl" rotWithShape="0" blurRad="101600" dist="38100" dir="2700000">
              <a:srgbClr val="000000">
                <a:alpha val="14000"/>
              </a:srgbClr>
            </a:outerShdw>
          </a:effectLst>
        </p:spPr>
      </p:sp>
      <p:pic>
        <p:nvPicPr>
          <p:cNvPr id="9" name="Image 1" descr="preencoded.png">    </p:cNvPr>
          <p:cNvPicPr>
            <a:picLocks noChangeAspect="1"/>
          </p:cNvPicPr>
          <p:nvPr/>
        </p:nvPicPr>
        <p:blipFill>
          <a:blip r:embed="rId2"/>
          <a:stretch>
            <a:fillRect/>
          </a:stretch>
        </p:blipFill>
        <p:spPr>
          <a:xfrm>
            <a:off x="5074920" y="868680"/>
            <a:ext cx="411480" cy="411480"/>
          </a:xfrm>
          <a:prstGeom prst="rect">
            <a:avLst/>
          </a:prstGeom>
        </p:spPr>
      </p:pic>
      <p:sp>
        <p:nvSpPr>
          <p:cNvPr id="10" name="Text 6"/>
          <p:cNvSpPr/>
          <p:nvPr/>
        </p:nvSpPr>
        <p:spPr>
          <a:xfrm>
            <a:off x="4937760" y="914400"/>
            <a:ext cx="3703320" cy="365760"/>
          </a:xfrm>
          <a:prstGeom prst="rect">
            <a:avLst/>
          </a:prstGeom>
          <a:noFill/>
          <a:ln/>
        </p:spPr>
        <p:txBody>
          <a:bodyPr wrap="square" rtlCol="0" anchor="ctr"/>
          <a:lstStyle/>
          <a:p>
            <a:pPr algn="r" indent="0" marL="0">
              <a:buNone/>
            </a:pPr>
            <a:r>
              <a:rPr lang="en-US" sz="1300" b="1" dirty="0">
                <a:solidFill>
                  <a:srgbClr val="D4A017"/>
                </a:solidFill>
                <a:latin typeface="Arial" pitchFamily="34" charset="0"/>
                <a:ea typeface="Arial" pitchFamily="34" charset="-122"/>
                <a:cs typeface="Arial" pitchFamily="34" charset="-120"/>
              </a:rPr>
              <a:t>Hosea 4:6</a:t>
            </a:r>
            <a:endParaRPr lang="en-US" sz="1300" dirty="0"/>
          </a:p>
        </p:txBody>
      </p:sp>
      <p:sp>
        <p:nvSpPr>
          <p:cNvPr id="11" name="Text 7"/>
          <p:cNvSpPr/>
          <p:nvPr/>
        </p:nvSpPr>
        <p:spPr>
          <a:xfrm>
            <a:off x="4983480" y="1325880"/>
            <a:ext cx="3611880" cy="1143000"/>
          </a:xfrm>
          <a:prstGeom prst="rect">
            <a:avLst/>
          </a:prstGeom>
          <a:noFill/>
          <a:ln/>
        </p:spPr>
        <p:txBody>
          <a:bodyPr wrap="square" rtlCol="0" anchor="ctr"/>
          <a:lstStyle/>
          <a:p>
            <a:pPr algn="l" indent="0" marL="0">
              <a:buNone/>
            </a:pPr>
            <a:r>
              <a:rPr lang="en-US" sz="1300" i="1" dirty="0">
                <a:solidFill>
                  <a:srgbClr val="FFFFFF"/>
                </a:solidFill>
                <a:latin typeface="Cambria" pitchFamily="34" charset="0"/>
                <a:ea typeface="Cambria" pitchFamily="34" charset="-122"/>
                <a:cs typeface="Cambria" pitchFamily="34" charset="-120"/>
              </a:rPr>
              <a:t>"My people are destroyed for lack of knowledge..."</a:t>
            </a:r>
            <a:endParaRPr lang="en-US" sz="1300" dirty="0"/>
          </a:p>
        </p:txBody>
      </p:sp>
      <p:sp>
        <p:nvSpPr>
          <p:cNvPr id="12" name="Shape 8"/>
          <p:cNvSpPr/>
          <p:nvPr/>
        </p:nvSpPr>
        <p:spPr>
          <a:xfrm>
            <a:off x="1371600" y="2834640"/>
            <a:ext cx="6400800" cy="685800"/>
          </a:xfrm>
          <a:prstGeom prst="roundRect">
            <a:avLst>
              <a:gd name="adj" fmla="val 13333"/>
            </a:avLst>
          </a:prstGeom>
          <a:solidFill>
            <a:srgbClr val="D4A017"/>
          </a:solidFill>
          <a:ln/>
          <a:effectLst>
            <a:outerShdw sx="100000" sy="100000" kx="0" ky="0" algn="bl" rotWithShape="0" blurRad="101600" dist="38100" dir="2700000">
              <a:srgbClr val="000000">
                <a:alpha val="14000"/>
              </a:srgbClr>
            </a:outerShdw>
          </a:effectLst>
        </p:spPr>
      </p:sp>
      <p:sp>
        <p:nvSpPr>
          <p:cNvPr id="13" name="Text 9"/>
          <p:cNvSpPr/>
          <p:nvPr/>
        </p:nvSpPr>
        <p:spPr>
          <a:xfrm>
            <a:off x="1371600" y="2834640"/>
            <a:ext cx="6400800" cy="685800"/>
          </a:xfrm>
          <a:prstGeom prst="rect">
            <a:avLst/>
          </a:prstGeom>
          <a:noFill/>
          <a:ln/>
        </p:spPr>
        <p:txBody>
          <a:bodyPr wrap="square" rtlCol="0" anchor="ctr"/>
          <a:lstStyle/>
          <a:p>
            <a:pPr algn="ctr" indent="0" marL="0">
              <a:buNone/>
            </a:pPr>
            <a:r>
              <a:rPr lang="en-US" sz="1500" b="1" dirty="0">
                <a:solidFill>
                  <a:srgbClr val="1A1A1A"/>
                </a:solidFill>
                <a:latin typeface="Cambria" pitchFamily="34" charset="0"/>
                <a:ea typeface="Cambria" pitchFamily="34" charset="-122"/>
                <a:cs typeface="Cambria" pitchFamily="34" charset="-120"/>
              </a:rPr>
              <a:t>The tragedy was not the enemy. The tragedy was ignorance.</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1A3A2A"/>
        </a:solidFill>
      </p:bgPr>
    </p:bg>
    <p:spTree>
      <p:nvGrpSpPr>
        <p:cNvPr id="1" name=""/>
        <p:cNvGrpSpPr/>
        <p:nvPr/>
      </p:nvGrpSpPr>
      <p:grpSpPr>
        <a:xfrm>
          <a:off x="0" y="0"/>
          <a:ext cx="0" cy="0"/>
          <a:chOff x="0" y="0"/>
          <a:chExt cx="0" cy="0"/>
        </a:xfrm>
      </p:grpSpPr>
      <p:sp>
        <p:nvSpPr>
          <p:cNvPr id="2" name="Text 0"/>
          <p:cNvSpPr/>
          <p:nvPr/>
        </p:nvSpPr>
        <p:spPr>
          <a:xfrm>
            <a:off x="457200" y="182880"/>
            <a:ext cx="8229600" cy="457200"/>
          </a:xfrm>
          <a:prstGeom prst="rect">
            <a:avLst/>
          </a:prstGeom>
          <a:noFill/>
          <a:ln/>
        </p:spPr>
        <p:txBody>
          <a:bodyPr wrap="square" rtlCol="0" anchor="ctr"/>
          <a:lstStyle/>
          <a:p>
            <a:pPr algn="ctr" indent="0" marL="0">
              <a:buNone/>
            </a:pPr>
            <a:r>
              <a:rPr lang="en-US" sz="1400" b="1" spc="400" kern="0" dirty="0">
                <a:solidFill>
                  <a:srgbClr val="D4A017"/>
                </a:solidFill>
                <a:latin typeface="Arial" pitchFamily="34" charset="0"/>
                <a:ea typeface="Arial" pitchFamily="34" charset="-122"/>
                <a:cs typeface="Arial" pitchFamily="34" charset="-120"/>
              </a:rPr>
              <a:t>THREE DIFFERENT THINGS</a:t>
            </a:r>
            <a:endParaRPr lang="en-US" sz="1400" dirty="0"/>
          </a:p>
        </p:txBody>
      </p:sp>
      <p:sp>
        <p:nvSpPr>
          <p:cNvPr id="3" name="Shape 1"/>
          <p:cNvSpPr/>
          <p:nvPr/>
        </p:nvSpPr>
        <p:spPr>
          <a:xfrm>
            <a:off x="320040" y="777240"/>
            <a:ext cx="2697480" cy="3108960"/>
          </a:xfrm>
          <a:prstGeom prst="roundRect">
            <a:avLst>
              <a:gd name="adj" fmla="val 4068"/>
            </a:avLst>
          </a:prstGeom>
          <a:solidFill>
            <a:srgbClr val="0F2619"/>
          </a:solidFill>
          <a:ln/>
          <a:effectLst>
            <a:outerShdw sx="100000" sy="100000" kx="0" ky="0" algn="bl" rotWithShape="0" blurRad="101600" dist="38100" dir="2700000">
              <a:srgbClr val="000000">
                <a:alpha val="14000"/>
              </a:srgbClr>
            </a:outerShdw>
          </a:effectLst>
        </p:spPr>
      </p:sp>
      <p:sp>
        <p:nvSpPr>
          <p:cNvPr id="4" name="Text 2"/>
          <p:cNvSpPr/>
          <p:nvPr/>
        </p:nvSpPr>
        <p:spPr>
          <a:xfrm>
            <a:off x="411480" y="960120"/>
            <a:ext cx="2514600" cy="502920"/>
          </a:xfrm>
          <a:prstGeom prst="rect">
            <a:avLst/>
          </a:prstGeom>
          <a:noFill/>
          <a:ln/>
        </p:spPr>
        <p:txBody>
          <a:bodyPr wrap="square" rtlCol="0" anchor="ctr"/>
          <a:lstStyle/>
          <a:p>
            <a:pPr algn="ctr" indent="0" marL="0">
              <a:buNone/>
            </a:pPr>
            <a:r>
              <a:rPr lang="en-US" sz="1700" b="1" dirty="0">
                <a:solidFill>
                  <a:srgbClr val="D4A017"/>
                </a:solidFill>
                <a:latin typeface="Arial" pitchFamily="34" charset="0"/>
                <a:ea typeface="Arial" pitchFamily="34" charset="-122"/>
                <a:cs typeface="Arial" pitchFamily="34" charset="-120"/>
              </a:rPr>
              <a:t>KNOWLEDGE</a:t>
            </a:r>
            <a:endParaRPr lang="en-US" sz="1700" dirty="0"/>
          </a:p>
        </p:txBody>
      </p:sp>
      <p:sp>
        <p:nvSpPr>
          <p:cNvPr id="5" name="Shape 3"/>
          <p:cNvSpPr/>
          <p:nvPr/>
        </p:nvSpPr>
        <p:spPr>
          <a:xfrm>
            <a:off x="777240" y="1508760"/>
            <a:ext cx="1783080" cy="0"/>
          </a:xfrm>
          <a:prstGeom prst="line">
            <a:avLst/>
          </a:prstGeom>
          <a:noFill/>
          <a:ln w="19050">
            <a:solidFill>
              <a:srgbClr val="D4A017"/>
            </a:solidFill>
            <a:prstDash val="solid"/>
          </a:ln>
        </p:spPr>
      </p:sp>
      <p:sp>
        <p:nvSpPr>
          <p:cNvPr id="6" name="Text 4"/>
          <p:cNvSpPr/>
          <p:nvPr/>
        </p:nvSpPr>
        <p:spPr>
          <a:xfrm>
            <a:off x="411480" y="1600200"/>
            <a:ext cx="2514600" cy="1737360"/>
          </a:xfrm>
          <a:prstGeom prst="rect">
            <a:avLst/>
          </a:prstGeom>
          <a:noFill/>
          <a:ln/>
        </p:spPr>
        <p:txBody>
          <a:bodyPr wrap="square" rtlCol="0" anchor="ctr"/>
          <a:lstStyle/>
          <a:p>
            <a:pPr algn="ctr" indent="0" marL="0">
              <a:buNone/>
            </a:pPr>
            <a:r>
              <a:rPr lang="en-US" sz="2200" b="1" dirty="0">
                <a:solidFill>
                  <a:srgbClr val="FFFFFF"/>
                </a:solidFill>
                <a:latin typeface="Cambria" pitchFamily="34" charset="0"/>
                <a:ea typeface="Cambria" pitchFamily="34" charset="-122"/>
                <a:cs typeface="Cambria" pitchFamily="34" charset="-120"/>
              </a:rPr>
              <a:t>tells you WHAT</a:t>
            </a:r>
            <a:endParaRPr lang="en-US" sz="2200" dirty="0"/>
          </a:p>
        </p:txBody>
      </p:sp>
      <p:sp>
        <p:nvSpPr>
          <p:cNvPr id="7" name="Shape 5"/>
          <p:cNvSpPr/>
          <p:nvPr/>
        </p:nvSpPr>
        <p:spPr>
          <a:xfrm>
            <a:off x="3337560" y="777240"/>
            <a:ext cx="2697480" cy="3108960"/>
          </a:xfrm>
          <a:prstGeom prst="roundRect">
            <a:avLst>
              <a:gd name="adj" fmla="val 4068"/>
            </a:avLst>
          </a:prstGeom>
          <a:solidFill>
            <a:srgbClr val="0F2619"/>
          </a:solidFill>
          <a:ln/>
          <a:effectLst>
            <a:outerShdw sx="100000" sy="100000" kx="0" ky="0" algn="bl" rotWithShape="0" blurRad="101600" dist="38100" dir="2700000">
              <a:srgbClr val="000000">
                <a:alpha val="14000"/>
              </a:srgbClr>
            </a:outerShdw>
          </a:effectLst>
        </p:spPr>
      </p:sp>
      <p:sp>
        <p:nvSpPr>
          <p:cNvPr id="8" name="Text 6"/>
          <p:cNvSpPr/>
          <p:nvPr/>
        </p:nvSpPr>
        <p:spPr>
          <a:xfrm>
            <a:off x="3429000" y="960120"/>
            <a:ext cx="2514600" cy="502920"/>
          </a:xfrm>
          <a:prstGeom prst="rect">
            <a:avLst/>
          </a:prstGeom>
          <a:noFill/>
          <a:ln/>
        </p:spPr>
        <p:txBody>
          <a:bodyPr wrap="square" rtlCol="0" anchor="ctr"/>
          <a:lstStyle/>
          <a:p>
            <a:pPr algn="ctr" indent="0" marL="0">
              <a:buNone/>
            </a:pPr>
            <a:r>
              <a:rPr lang="en-US" sz="1700" b="1" dirty="0">
                <a:solidFill>
                  <a:srgbClr val="D4A017"/>
                </a:solidFill>
                <a:latin typeface="Arial" pitchFamily="34" charset="0"/>
                <a:ea typeface="Arial" pitchFamily="34" charset="-122"/>
                <a:cs typeface="Arial" pitchFamily="34" charset="-120"/>
              </a:rPr>
              <a:t>WISDOM</a:t>
            </a:r>
            <a:endParaRPr lang="en-US" sz="1700" dirty="0"/>
          </a:p>
        </p:txBody>
      </p:sp>
      <p:sp>
        <p:nvSpPr>
          <p:cNvPr id="9" name="Shape 7"/>
          <p:cNvSpPr/>
          <p:nvPr/>
        </p:nvSpPr>
        <p:spPr>
          <a:xfrm>
            <a:off x="3794760" y="1508760"/>
            <a:ext cx="1783080" cy="0"/>
          </a:xfrm>
          <a:prstGeom prst="line">
            <a:avLst/>
          </a:prstGeom>
          <a:noFill/>
          <a:ln w="19050">
            <a:solidFill>
              <a:srgbClr val="D4A017"/>
            </a:solidFill>
            <a:prstDash val="solid"/>
          </a:ln>
        </p:spPr>
      </p:sp>
      <p:sp>
        <p:nvSpPr>
          <p:cNvPr id="10" name="Text 8"/>
          <p:cNvSpPr/>
          <p:nvPr/>
        </p:nvSpPr>
        <p:spPr>
          <a:xfrm>
            <a:off x="3429000" y="1600200"/>
            <a:ext cx="2514600" cy="1737360"/>
          </a:xfrm>
          <a:prstGeom prst="rect">
            <a:avLst/>
          </a:prstGeom>
          <a:noFill/>
          <a:ln/>
        </p:spPr>
        <p:txBody>
          <a:bodyPr wrap="square" rtlCol="0" anchor="ctr"/>
          <a:lstStyle/>
          <a:p>
            <a:pPr algn="ctr" indent="0" marL="0">
              <a:buNone/>
            </a:pPr>
            <a:r>
              <a:rPr lang="en-US" sz="2200" b="1" dirty="0">
                <a:solidFill>
                  <a:srgbClr val="FFFFFF"/>
                </a:solidFill>
                <a:latin typeface="Cambria" pitchFamily="34" charset="0"/>
                <a:ea typeface="Cambria" pitchFamily="34" charset="-122"/>
                <a:cs typeface="Cambria" pitchFamily="34" charset="-120"/>
              </a:rPr>
              <a:t>tells you WHEN</a:t>
            </a:r>
            <a:endParaRPr lang="en-US" sz="2200" dirty="0"/>
          </a:p>
        </p:txBody>
      </p:sp>
      <p:sp>
        <p:nvSpPr>
          <p:cNvPr id="11" name="Shape 9"/>
          <p:cNvSpPr/>
          <p:nvPr/>
        </p:nvSpPr>
        <p:spPr>
          <a:xfrm>
            <a:off x="6355080" y="777240"/>
            <a:ext cx="2697480" cy="3108960"/>
          </a:xfrm>
          <a:prstGeom prst="roundRect">
            <a:avLst>
              <a:gd name="adj" fmla="val 4068"/>
            </a:avLst>
          </a:prstGeom>
          <a:solidFill>
            <a:srgbClr val="0F2619"/>
          </a:solidFill>
          <a:ln/>
          <a:effectLst>
            <a:outerShdw sx="100000" sy="100000" kx="0" ky="0" algn="bl" rotWithShape="0" blurRad="101600" dist="38100" dir="2700000">
              <a:srgbClr val="000000">
                <a:alpha val="14000"/>
              </a:srgbClr>
            </a:outerShdw>
          </a:effectLst>
        </p:spPr>
      </p:sp>
      <p:sp>
        <p:nvSpPr>
          <p:cNvPr id="12" name="Text 10"/>
          <p:cNvSpPr/>
          <p:nvPr/>
        </p:nvSpPr>
        <p:spPr>
          <a:xfrm>
            <a:off x="6446520" y="960120"/>
            <a:ext cx="2514600" cy="502920"/>
          </a:xfrm>
          <a:prstGeom prst="rect">
            <a:avLst/>
          </a:prstGeom>
          <a:noFill/>
          <a:ln/>
        </p:spPr>
        <p:txBody>
          <a:bodyPr wrap="square" rtlCol="0" anchor="ctr"/>
          <a:lstStyle/>
          <a:p>
            <a:pPr algn="ctr" indent="0" marL="0">
              <a:buNone/>
            </a:pPr>
            <a:r>
              <a:rPr lang="en-US" sz="1700" b="1" dirty="0">
                <a:solidFill>
                  <a:srgbClr val="D4A017"/>
                </a:solidFill>
                <a:latin typeface="Arial" pitchFamily="34" charset="0"/>
                <a:ea typeface="Arial" pitchFamily="34" charset="-122"/>
                <a:cs typeface="Arial" pitchFamily="34" charset="-120"/>
              </a:rPr>
              <a:t>UNDERSTANDING</a:t>
            </a:r>
            <a:endParaRPr lang="en-US" sz="1700" dirty="0"/>
          </a:p>
        </p:txBody>
      </p:sp>
      <p:sp>
        <p:nvSpPr>
          <p:cNvPr id="13" name="Shape 11"/>
          <p:cNvSpPr/>
          <p:nvPr/>
        </p:nvSpPr>
        <p:spPr>
          <a:xfrm>
            <a:off x="6812280" y="1508760"/>
            <a:ext cx="1783080" cy="0"/>
          </a:xfrm>
          <a:prstGeom prst="line">
            <a:avLst/>
          </a:prstGeom>
          <a:noFill/>
          <a:ln w="19050">
            <a:solidFill>
              <a:srgbClr val="D4A017"/>
            </a:solidFill>
            <a:prstDash val="solid"/>
          </a:ln>
        </p:spPr>
      </p:sp>
      <p:sp>
        <p:nvSpPr>
          <p:cNvPr id="14" name="Text 12"/>
          <p:cNvSpPr/>
          <p:nvPr/>
        </p:nvSpPr>
        <p:spPr>
          <a:xfrm>
            <a:off x="6446520" y="1600200"/>
            <a:ext cx="2514600" cy="1737360"/>
          </a:xfrm>
          <a:prstGeom prst="rect">
            <a:avLst/>
          </a:prstGeom>
          <a:noFill/>
          <a:ln/>
        </p:spPr>
        <p:txBody>
          <a:bodyPr wrap="square" rtlCol="0" anchor="ctr"/>
          <a:lstStyle/>
          <a:p>
            <a:pPr algn="ctr" indent="0" marL="0">
              <a:buNone/>
            </a:pPr>
            <a:r>
              <a:rPr lang="en-US" sz="2200" b="1" dirty="0">
                <a:solidFill>
                  <a:srgbClr val="FFFFFF"/>
                </a:solidFill>
                <a:latin typeface="Cambria" pitchFamily="34" charset="0"/>
                <a:ea typeface="Cambria" pitchFamily="34" charset="-122"/>
                <a:cs typeface="Cambria" pitchFamily="34" charset="-120"/>
              </a:rPr>
              <a:t>tells you WHY &amp; HOW</a:t>
            </a:r>
            <a:endParaRPr lang="en-US" sz="2200" dirty="0"/>
          </a:p>
        </p:txBody>
      </p:sp>
      <p:sp>
        <p:nvSpPr>
          <p:cNvPr id="15" name="Shape 13"/>
          <p:cNvSpPr/>
          <p:nvPr/>
        </p:nvSpPr>
        <p:spPr>
          <a:xfrm>
            <a:off x="1371600" y="4069080"/>
            <a:ext cx="6400800" cy="640080"/>
          </a:xfrm>
          <a:prstGeom prst="roundRect">
            <a:avLst>
              <a:gd name="adj" fmla="val 11429"/>
            </a:avLst>
          </a:prstGeom>
          <a:solidFill>
            <a:srgbClr val="D4A017"/>
          </a:solidFill>
          <a:ln/>
        </p:spPr>
      </p:sp>
      <p:sp>
        <p:nvSpPr>
          <p:cNvPr id="16" name="Text 14"/>
          <p:cNvSpPr/>
          <p:nvPr/>
        </p:nvSpPr>
        <p:spPr>
          <a:xfrm>
            <a:off x="1371600" y="4069080"/>
            <a:ext cx="6400800" cy="640080"/>
          </a:xfrm>
          <a:prstGeom prst="rect">
            <a:avLst/>
          </a:prstGeom>
          <a:noFill/>
          <a:ln/>
        </p:spPr>
        <p:txBody>
          <a:bodyPr wrap="square" rtlCol="0" anchor="ctr"/>
          <a:lstStyle/>
          <a:p>
            <a:pPr algn="ctr" indent="0" marL="0">
              <a:buNone/>
            </a:pPr>
            <a:r>
              <a:rPr lang="en-US" sz="1400" b="1" dirty="0">
                <a:solidFill>
                  <a:srgbClr val="111111"/>
                </a:solidFill>
                <a:latin typeface="Cambria" pitchFamily="34" charset="0"/>
                <a:ea typeface="Cambria" pitchFamily="34" charset="-122"/>
                <a:cs typeface="Cambria" pitchFamily="34" charset="-120"/>
              </a:rPr>
              <a:t>God said: With all thy getting — GET UNDERSTANDING.</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9F6EF"/>
        </a:solidFill>
      </p:bgPr>
    </p:bg>
    <p:spTree>
      <p:nvGrpSpPr>
        <p:cNvPr id="1" name=""/>
        <p:cNvGrpSpPr/>
        <p:nvPr/>
      </p:nvGrpSpPr>
      <p:grpSpPr>
        <a:xfrm>
          <a:off x="0" y="0"/>
          <a:ext cx="0" cy="0"/>
          <a:chOff x="0" y="0"/>
          <a:chExt cx="0" cy="0"/>
        </a:xfrm>
      </p:grpSpPr>
      <p:sp>
        <p:nvSpPr>
          <p:cNvPr id="2" name="Shape 0"/>
          <p:cNvSpPr/>
          <p:nvPr/>
        </p:nvSpPr>
        <p:spPr>
          <a:xfrm>
            <a:off x="0" y="0"/>
            <a:ext cx="9144000" cy="594360"/>
          </a:xfrm>
          <a:prstGeom prst="rect">
            <a:avLst/>
          </a:prstGeom>
          <a:solidFill>
            <a:srgbClr val="1A3A2A"/>
          </a:solidFill>
          <a:ln w="12700">
            <a:solidFill>
              <a:srgbClr val="1A3A2A"/>
            </a:solidFill>
            <a:prstDash val="solid"/>
          </a:ln>
        </p:spPr>
      </p:sp>
      <p:sp>
        <p:nvSpPr>
          <p:cNvPr id="3" name="Text 1"/>
          <p:cNvSpPr/>
          <p:nvPr/>
        </p:nvSpPr>
        <p:spPr>
          <a:xfrm>
            <a:off x="457200" y="91440"/>
            <a:ext cx="8229600" cy="411480"/>
          </a:xfrm>
          <a:prstGeom prst="rect">
            <a:avLst/>
          </a:prstGeom>
          <a:noFill/>
          <a:ln/>
        </p:spPr>
        <p:txBody>
          <a:bodyPr wrap="square" rtlCol="0" anchor="ctr"/>
          <a:lstStyle/>
          <a:p>
            <a:pPr algn="ctr" indent="0" marL="0">
              <a:buNone/>
            </a:pPr>
            <a:r>
              <a:rPr lang="en-US" sz="1400" b="1" spc="400" kern="0" dirty="0">
                <a:solidFill>
                  <a:srgbClr val="D4A017"/>
                </a:solidFill>
                <a:latin typeface="Arial" pitchFamily="34" charset="0"/>
                <a:ea typeface="Arial" pitchFamily="34" charset="-122"/>
                <a:cs typeface="Arial" pitchFamily="34" charset="-120"/>
              </a:rPr>
              <a:t>BACKGROUND OF THE TEXT</a:t>
            </a:r>
            <a:endParaRPr lang="en-US" sz="1400" dirty="0"/>
          </a:p>
        </p:txBody>
      </p:sp>
      <p:sp>
        <p:nvSpPr>
          <p:cNvPr id="4" name="Shape 2"/>
          <p:cNvSpPr/>
          <p:nvPr/>
        </p:nvSpPr>
        <p:spPr>
          <a:xfrm>
            <a:off x="365760" y="777240"/>
            <a:ext cx="4114800" cy="3200400"/>
          </a:xfrm>
          <a:prstGeom prst="roundRect">
            <a:avLst>
              <a:gd name="adj" fmla="val 3429"/>
            </a:avLst>
          </a:prstGeom>
          <a:solidFill>
            <a:srgbClr val="1A3A2A"/>
          </a:solidFill>
          <a:ln/>
          <a:effectLst>
            <a:outerShdw sx="100000" sy="100000" kx="0" ky="0" algn="bl" rotWithShape="0" blurRad="101600" dist="38100" dir="2700000">
              <a:srgbClr val="000000">
                <a:alpha val="14000"/>
              </a:srgbClr>
            </a:outerShdw>
          </a:effectLst>
        </p:spPr>
      </p:sp>
      <p:sp>
        <p:nvSpPr>
          <p:cNvPr id="5" name="Text 3"/>
          <p:cNvSpPr/>
          <p:nvPr/>
        </p:nvSpPr>
        <p:spPr>
          <a:xfrm>
            <a:off x="502920" y="914400"/>
            <a:ext cx="3840480" cy="411480"/>
          </a:xfrm>
          <a:prstGeom prst="rect">
            <a:avLst/>
          </a:prstGeom>
          <a:noFill/>
          <a:ln/>
        </p:spPr>
        <p:txBody>
          <a:bodyPr wrap="square" rtlCol="0" anchor="ctr"/>
          <a:lstStyle/>
          <a:p>
            <a:pPr indent="0" marL="0">
              <a:buNone/>
            </a:pPr>
            <a:r>
              <a:rPr lang="en-US" sz="1400" b="1" dirty="0">
                <a:solidFill>
                  <a:srgbClr val="D4A017"/>
                </a:solidFill>
                <a:latin typeface="Arial" pitchFamily="34" charset="0"/>
                <a:ea typeface="Arial" pitchFamily="34" charset="-122"/>
                <a:cs typeface="Arial" pitchFamily="34" charset="-120"/>
              </a:rPr>
              <a:t>Solomon had...</a:t>
            </a:r>
            <a:endParaRPr lang="en-US" sz="1400" dirty="0"/>
          </a:p>
        </p:txBody>
      </p:sp>
      <p:sp>
        <p:nvSpPr>
          <p:cNvPr id="6" name="Text 4"/>
          <p:cNvSpPr/>
          <p:nvPr/>
        </p:nvSpPr>
        <p:spPr>
          <a:xfrm>
            <a:off x="548640" y="1417320"/>
            <a:ext cx="3749040" cy="2286000"/>
          </a:xfrm>
          <a:prstGeom prst="rect">
            <a:avLst/>
          </a:prstGeom>
          <a:noFill/>
          <a:ln/>
        </p:spPr>
        <p:txBody>
          <a:bodyPr wrap="square" rtlCol="0" anchor="ctr"/>
          <a:lstStyle/>
          <a:p>
            <a:pPr marL="342900" indent="-342900">
              <a:buSzPct val="100000"/>
              <a:buChar char="•"/>
            </a:pPr>
            <a:r>
              <a:rPr lang="en-US" sz="1400" dirty="0">
                <a:solidFill>
                  <a:srgbClr val="FFFFFF"/>
                </a:solidFill>
                <a:latin typeface="Arial" pitchFamily="34" charset="0"/>
                <a:ea typeface="Arial" pitchFamily="34" charset="-122"/>
                <a:cs typeface="Arial" pitchFamily="34" charset="-120"/>
              </a:rPr>
              <a:t>Wealth the world had never seen</a:t>
            </a:r>
            <a:endParaRPr lang="en-US" sz="1400" dirty="0"/>
          </a:p>
          <a:p>
            <a:pPr marL="342900" indent="-342900">
              <a:buSzPct val="100000"/>
              <a:buChar char="•"/>
            </a:pPr>
            <a:r>
              <a:rPr lang="en-US" sz="1400" dirty="0">
                <a:solidFill>
                  <a:srgbClr val="FFFFFF"/>
                </a:solidFill>
                <a:latin typeface="Arial" pitchFamily="34" charset="0"/>
                <a:ea typeface="Arial" pitchFamily="34" charset="-122"/>
                <a:cs typeface="Arial" pitchFamily="34" charset="-120"/>
              </a:rPr>
              <a:t>Power over foreign nations</a:t>
            </a:r>
            <a:endParaRPr lang="en-US" sz="1400" dirty="0"/>
          </a:p>
          <a:p>
            <a:pPr marL="342900" indent="-342900">
              <a:buSzPct val="100000"/>
              <a:buChar char="•"/>
            </a:pPr>
            <a:r>
              <a:rPr lang="en-US" sz="1400" dirty="0">
                <a:solidFill>
                  <a:srgbClr val="FFFFFF"/>
                </a:solidFill>
                <a:latin typeface="Arial" pitchFamily="34" charset="0"/>
                <a:ea typeface="Arial" pitchFamily="34" charset="-122"/>
                <a:cs typeface="Arial" pitchFamily="34" charset="-120"/>
              </a:rPr>
              <a:t>Influence across the earth</a:t>
            </a:r>
            <a:endParaRPr lang="en-US" sz="1400" dirty="0"/>
          </a:p>
          <a:p>
            <a:pPr marL="342900" indent="-342900">
              <a:buSzPct val="100000"/>
              <a:buChar char="•"/>
            </a:pPr>
            <a:r>
              <a:rPr lang="en-US" sz="1400" dirty="0">
                <a:solidFill>
                  <a:srgbClr val="FFFFFF"/>
                </a:solidFill>
                <a:latin typeface="Arial" pitchFamily="34" charset="0"/>
                <a:ea typeface="Arial" pitchFamily="34" charset="-122"/>
                <a:cs typeface="Arial" pitchFamily="34" charset="-120"/>
              </a:rPr>
              <a:t>Access to everything</a:t>
            </a:r>
            <a:endParaRPr lang="en-US" sz="1400" dirty="0"/>
          </a:p>
        </p:txBody>
      </p:sp>
      <p:sp>
        <p:nvSpPr>
          <p:cNvPr id="7" name="Shape 5"/>
          <p:cNvSpPr/>
          <p:nvPr/>
        </p:nvSpPr>
        <p:spPr>
          <a:xfrm>
            <a:off x="4663440" y="777240"/>
            <a:ext cx="4114800" cy="3200400"/>
          </a:xfrm>
          <a:prstGeom prst="roundRect">
            <a:avLst>
              <a:gd name="adj" fmla="val 3429"/>
            </a:avLst>
          </a:prstGeom>
          <a:solidFill>
            <a:srgbClr val="D4A017"/>
          </a:solidFill>
          <a:ln/>
          <a:effectLst>
            <a:outerShdw sx="100000" sy="100000" kx="0" ky="0" algn="bl" rotWithShape="0" blurRad="101600" dist="38100" dir="2700000">
              <a:srgbClr val="000000">
                <a:alpha val="14000"/>
              </a:srgbClr>
            </a:outerShdw>
          </a:effectLst>
        </p:spPr>
      </p:sp>
      <p:sp>
        <p:nvSpPr>
          <p:cNvPr id="8" name="Text 6"/>
          <p:cNvSpPr/>
          <p:nvPr/>
        </p:nvSpPr>
        <p:spPr>
          <a:xfrm>
            <a:off x="4800600" y="914400"/>
            <a:ext cx="3840480" cy="411480"/>
          </a:xfrm>
          <a:prstGeom prst="rect">
            <a:avLst/>
          </a:prstGeom>
          <a:noFill/>
          <a:ln/>
        </p:spPr>
        <p:txBody>
          <a:bodyPr wrap="square" rtlCol="0" anchor="ctr"/>
          <a:lstStyle/>
          <a:p>
            <a:pPr indent="0" marL="0">
              <a:buNone/>
            </a:pPr>
            <a:r>
              <a:rPr lang="en-US" sz="1400" b="1" dirty="0">
                <a:solidFill>
                  <a:srgbClr val="1A3A2A"/>
                </a:solidFill>
                <a:latin typeface="Arial" pitchFamily="34" charset="0"/>
                <a:ea typeface="Arial" pitchFamily="34" charset="-122"/>
                <a:cs typeface="Arial" pitchFamily="34" charset="-120"/>
              </a:rPr>
              <a:t>Yet he told his son...</a:t>
            </a:r>
            <a:endParaRPr lang="en-US" sz="1400" dirty="0"/>
          </a:p>
        </p:txBody>
      </p:sp>
      <p:sp>
        <p:nvSpPr>
          <p:cNvPr id="9" name="Text 7"/>
          <p:cNvSpPr/>
          <p:nvPr/>
        </p:nvSpPr>
        <p:spPr>
          <a:xfrm>
            <a:off x="4754880" y="1417320"/>
            <a:ext cx="3840480" cy="2286000"/>
          </a:xfrm>
          <a:prstGeom prst="rect">
            <a:avLst/>
          </a:prstGeom>
          <a:noFill/>
          <a:ln/>
        </p:spPr>
        <p:txBody>
          <a:bodyPr wrap="square" rtlCol="0" anchor="ctr"/>
          <a:lstStyle/>
          <a:p>
            <a:pPr indent="0" marL="0">
              <a:buNone/>
            </a:pPr>
            <a:r>
              <a:rPr lang="en-US" sz="1500" i="1" dirty="0">
                <a:solidFill>
                  <a:srgbClr val="111111"/>
                </a:solidFill>
                <a:latin typeface="Cambria" pitchFamily="34" charset="0"/>
                <a:ea typeface="Cambria" pitchFamily="34" charset="-122"/>
                <a:cs typeface="Cambria" pitchFamily="34" charset="-120"/>
              </a:rPr>
              <a:t>"Get wisdom.</a:t>
            </a:r>
            <a:endParaRPr lang="en-US" sz="1500" dirty="0"/>
          </a:p>
          <a:p>
            <a:pPr indent="0" marL="0">
              <a:buNone/>
            </a:pPr>
            <a:r>
              <a:rPr lang="en-US" sz="1500" i="1" dirty="0">
                <a:solidFill>
                  <a:srgbClr val="111111"/>
                </a:solidFill>
                <a:latin typeface="Cambria" pitchFamily="34" charset="0"/>
                <a:ea typeface="Cambria" pitchFamily="34" charset="-122"/>
                <a:cs typeface="Cambria" pitchFamily="34" charset="-120"/>
              </a:rPr>
              <a:t>Get understanding.</a:t>
            </a:r>
            <a:endParaRPr lang="en-US" sz="1500" dirty="0"/>
          </a:p>
          <a:p>
            <a:pPr indent="0" marL="0">
              <a:buNone/>
            </a:pPr>
            <a:endParaRPr lang="en-US" sz="1500" dirty="0"/>
          </a:p>
          <a:p>
            <a:pPr indent="0" marL="0">
              <a:buNone/>
            </a:pPr>
            <a:r>
              <a:rPr lang="en-US" sz="1500" i="1" dirty="0">
                <a:solidFill>
                  <a:srgbClr val="111111"/>
                </a:solidFill>
                <a:latin typeface="Cambria" pitchFamily="34" charset="0"/>
                <a:ea typeface="Cambria" pitchFamily="34" charset="-122"/>
                <a:cs typeface="Cambria" pitchFamily="34" charset="-120"/>
              </a:rPr>
              <a:t>Because understanding protects what blessing provides."</a:t>
            </a:r>
            <a:endParaRPr lang="en-US" sz="1500" dirty="0"/>
          </a:p>
        </p:txBody>
      </p:sp>
      <p:sp>
        <p:nvSpPr>
          <p:cNvPr id="10" name="Shape 8"/>
          <p:cNvSpPr/>
          <p:nvPr/>
        </p:nvSpPr>
        <p:spPr>
          <a:xfrm>
            <a:off x="914400" y="4160520"/>
            <a:ext cx="7315200" cy="594360"/>
          </a:xfrm>
          <a:prstGeom prst="roundRect">
            <a:avLst>
              <a:gd name="adj" fmla="val 12308"/>
            </a:avLst>
          </a:prstGeom>
          <a:solidFill>
            <a:srgbClr val="1A1A1A"/>
          </a:solidFill>
          <a:ln/>
        </p:spPr>
      </p:sp>
      <p:sp>
        <p:nvSpPr>
          <p:cNvPr id="11" name="Text 9"/>
          <p:cNvSpPr/>
          <p:nvPr/>
        </p:nvSpPr>
        <p:spPr>
          <a:xfrm>
            <a:off x="914400" y="4160520"/>
            <a:ext cx="7315200" cy="594360"/>
          </a:xfrm>
          <a:prstGeom prst="rect">
            <a:avLst/>
          </a:prstGeom>
          <a:noFill/>
          <a:ln/>
        </p:spPr>
        <p:txBody>
          <a:bodyPr wrap="square" rtlCol="0" anchor="ctr"/>
          <a:lstStyle/>
          <a:p>
            <a:pPr algn="ctr" indent="0" marL="0">
              <a:buNone/>
            </a:pPr>
            <a:r>
              <a:rPr lang="en-US" sz="1300" b="1" i="1" dirty="0">
                <a:solidFill>
                  <a:srgbClr val="D4A017"/>
                </a:solidFill>
                <a:latin typeface="Cambria" pitchFamily="34" charset="0"/>
                <a:ea typeface="Cambria" pitchFamily="34" charset="-122"/>
                <a:cs typeface="Cambria" pitchFamily="34" charset="-120"/>
              </a:rPr>
              <a:t>Many people lose what God gives because they never gained understanding.</a:t>
            </a:r>
            <a:endParaRPr lang="en-US" sz="13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1A3A2A"/>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206240" y="182880"/>
            <a:ext cx="731520" cy="731520"/>
          </a:xfrm>
          <a:prstGeom prst="rect">
            <a:avLst/>
          </a:prstGeom>
        </p:spPr>
      </p:pic>
      <p:sp>
        <p:nvSpPr>
          <p:cNvPr id="3" name="Text 0"/>
          <p:cNvSpPr/>
          <p:nvPr/>
        </p:nvSpPr>
        <p:spPr>
          <a:xfrm>
            <a:off x="457200" y="1005840"/>
            <a:ext cx="8229600" cy="411480"/>
          </a:xfrm>
          <a:prstGeom prst="rect">
            <a:avLst/>
          </a:prstGeom>
          <a:noFill/>
          <a:ln/>
        </p:spPr>
        <p:txBody>
          <a:bodyPr wrap="square" rtlCol="0" anchor="ctr"/>
          <a:lstStyle/>
          <a:p>
            <a:pPr algn="ctr" indent="0" marL="0">
              <a:buNone/>
            </a:pPr>
            <a:r>
              <a:rPr lang="en-US" sz="1400" b="1" spc="400" kern="0" dirty="0">
                <a:solidFill>
                  <a:srgbClr val="D4A017"/>
                </a:solidFill>
                <a:latin typeface="Arial" pitchFamily="34" charset="0"/>
                <a:ea typeface="Arial" pitchFamily="34" charset="-122"/>
                <a:cs typeface="Arial" pitchFamily="34" charset="-120"/>
              </a:rPr>
              <a:t>THE PRINCIPLE IN ACTION</a:t>
            </a:r>
            <a:endParaRPr lang="en-US" sz="1400" dirty="0"/>
          </a:p>
        </p:txBody>
      </p:sp>
      <p:sp>
        <p:nvSpPr>
          <p:cNvPr id="4" name="Shape 1"/>
          <p:cNvSpPr/>
          <p:nvPr/>
        </p:nvSpPr>
        <p:spPr>
          <a:xfrm>
            <a:off x="274320" y="1554480"/>
            <a:ext cx="2743200" cy="2606040"/>
          </a:xfrm>
          <a:prstGeom prst="roundRect">
            <a:avLst>
              <a:gd name="adj" fmla="val 3509"/>
            </a:avLst>
          </a:prstGeom>
          <a:solidFill>
            <a:srgbClr val="0F2619"/>
          </a:solidFill>
          <a:ln/>
          <a:effectLst>
            <a:outerShdw sx="100000" sy="100000" kx="0" ky="0" algn="bl" rotWithShape="0" blurRad="101600" dist="38100" dir="2700000">
              <a:srgbClr val="000000">
                <a:alpha val="14000"/>
              </a:srgbClr>
            </a:outerShdw>
          </a:effectLst>
        </p:spPr>
      </p:sp>
      <p:sp>
        <p:nvSpPr>
          <p:cNvPr id="5" name="Text 2"/>
          <p:cNvSpPr/>
          <p:nvPr/>
        </p:nvSpPr>
        <p:spPr>
          <a:xfrm>
            <a:off x="365760" y="1691640"/>
            <a:ext cx="2560320" cy="411480"/>
          </a:xfrm>
          <a:prstGeom prst="rect">
            <a:avLst/>
          </a:prstGeom>
          <a:noFill/>
          <a:ln/>
        </p:spPr>
        <p:txBody>
          <a:bodyPr wrap="square" rtlCol="0" anchor="ctr"/>
          <a:lstStyle/>
          <a:p>
            <a:pPr algn="ctr" indent="0" marL="0">
              <a:buNone/>
            </a:pPr>
            <a:r>
              <a:rPr lang="en-US" sz="1500" b="1" dirty="0">
                <a:solidFill>
                  <a:srgbClr val="D4A017"/>
                </a:solidFill>
                <a:latin typeface="Arial" pitchFamily="34" charset="0"/>
                <a:ea typeface="Arial" pitchFamily="34" charset="-122"/>
                <a:cs typeface="Arial" pitchFamily="34" charset="-120"/>
              </a:rPr>
              <a:t>SOLOMON</a:t>
            </a:r>
            <a:endParaRPr lang="en-US" sz="1500" dirty="0"/>
          </a:p>
        </p:txBody>
      </p:sp>
      <p:sp>
        <p:nvSpPr>
          <p:cNvPr id="6" name="Shape 3"/>
          <p:cNvSpPr/>
          <p:nvPr/>
        </p:nvSpPr>
        <p:spPr>
          <a:xfrm>
            <a:off x="640080" y="2148840"/>
            <a:ext cx="2011680" cy="0"/>
          </a:xfrm>
          <a:prstGeom prst="line">
            <a:avLst/>
          </a:prstGeom>
          <a:noFill/>
          <a:ln w="12700">
            <a:solidFill>
              <a:srgbClr val="D4A017"/>
            </a:solidFill>
            <a:prstDash val="solid"/>
          </a:ln>
        </p:spPr>
      </p:sp>
      <p:sp>
        <p:nvSpPr>
          <p:cNvPr id="7" name="Text 4"/>
          <p:cNvSpPr/>
          <p:nvPr/>
        </p:nvSpPr>
        <p:spPr>
          <a:xfrm>
            <a:off x="365760" y="2240280"/>
            <a:ext cx="2560320" cy="1371600"/>
          </a:xfrm>
          <a:prstGeom prst="rect">
            <a:avLst/>
          </a:prstGeom>
          <a:noFill/>
          <a:ln/>
        </p:spPr>
        <p:txBody>
          <a:bodyPr wrap="square" rtlCol="0" anchor="ctr"/>
          <a:lstStyle/>
          <a:p>
            <a:pPr algn="ctr" indent="0" marL="0">
              <a:buNone/>
            </a:pPr>
            <a:r>
              <a:rPr lang="en-US" sz="1300" dirty="0">
                <a:solidFill>
                  <a:srgbClr val="FFFFFF"/>
                </a:solidFill>
                <a:latin typeface="Arial" pitchFamily="34" charset="0"/>
                <a:ea typeface="Arial" pitchFamily="34" charset="-122"/>
                <a:cs typeface="Arial" pitchFamily="34" charset="-120"/>
              </a:rPr>
              <a:t>Asked for understanding.</a:t>
            </a:r>
            <a:endParaRPr lang="en-US" sz="1300" dirty="0"/>
          </a:p>
          <a:p>
            <a:pPr algn="ctr" indent="0" marL="0">
              <a:buNone/>
            </a:pPr>
            <a:r>
              <a:rPr lang="en-US" sz="1300" dirty="0">
                <a:solidFill>
                  <a:srgbClr val="FFFFFF"/>
                </a:solidFill>
                <a:latin typeface="Arial" pitchFamily="34" charset="0"/>
                <a:ea typeface="Arial" pitchFamily="34" charset="-122"/>
                <a:cs typeface="Arial" pitchFamily="34" charset="-120"/>
              </a:rPr>
              <a:t>God gave him</a:t>
            </a:r>
            <a:endParaRPr lang="en-US" sz="1300" dirty="0"/>
          </a:p>
          <a:p>
            <a:pPr algn="ctr" indent="0" marL="0">
              <a:buNone/>
            </a:pPr>
            <a:r>
              <a:rPr lang="en-US" sz="1300" dirty="0">
                <a:solidFill>
                  <a:srgbClr val="FFFFFF"/>
                </a:solidFill>
                <a:latin typeface="Arial" pitchFamily="34" charset="0"/>
                <a:ea typeface="Arial" pitchFamily="34" charset="-122"/>
                <a:cs typeface="Arial" pitchFamily="34" charset="-120"/>
              </a:rPr>
              <a:t>everything else with it.</a:t>
            </a:r>
            <a:endParaRPr lang="en-US" sz="1300" dirty="0"/>
          </a:p>
        </p:txBody>
      </p:sp>
      <p:sp>
        <p:nvSpPr>
          <p:cNvPr id="8" name="Text 5"/>
          <p:cNvSpPr/>
          <p:nvPr/>
        </p:nvSpPr>
        <p:spPr>
          <a:xfrm>
            <a:off x="365760" y="3657600"/>
            <a:ext cx="2560320" cy="320040"/>
          </a:xfrm>
          <a:prstGeom prst="rect">
            <a:avLst/>
          </a:prstGeom>
          <a:noFill/>
          <a:ln/>
        </p:spPr>
        <p:txBody>
          <a:bodyPr wrap="square" rtlCol="0" anchor="ctr"/>
          <a:lstStyle/>
          <a:p>
            <a:pPr algn="ctr" indent="0" marL="0">
              <a:buNone/>
            </a:pPr>
            <a:r>
              <a:rPr lang="en-US" sz="1100" i="1" dirty="0">
                <a:solidFill>
                  <a:srgbClr val="D4A017"/>
                </a:solidFill>
                <a:latin typeface="Arial" pitchFamily="34" charset="0"/>
                <a:ea typeface="Arial" pitchFamily="34" charset="-122"/>
                <a:cs typeface="Arial" pitchFamily="34" charset="-120"/>
              </a:rPr>
              <a:t>1 Kings 3:13</a:t>
            </a:r>
            <a:endParaRPr lang="en-US" sz="1100" dirty="0"/>
          </a:p>
        </p:txBody>
      </p:sp>
      <p:sp>
        <p:nvSpPr>
          <p:cNvPr id="9" name="Shape 6"/>
          <p:cNvSpPr/>
          <p:nvPr/>
        </p:nvSpPr>
        <p:spPr>
          <a:xfrm>
            <a:off x="3200400" y="1554480"/>
            <a:ext cx="2743200" cy="2606040"/>
          </a:xfrm>
          <a:prstGeom prst="roundRect">
            <a:avLst>
              <a:gd name="adj" fmla="val 3509"/>
            </a:avLst>
          </a:prstGeom>
          <a:solidFill>
            <a:srgbClr val="0F2619"/>
          </a:solidFill>
          <a:ln/>
          <a:effectLst>
            <a:outerShdw sx="100000" sy="100000" kx="0" ky="0" algn="bl" rotWithShape="0" blurRad="101600" dist="38100" dir="2700000">
              <a:srgbClr val="000000">
                <a:alpha val="14000"/>
              </a:srgbClr>
            </a:outerShdw>
          </a:effectLst>
        </p:spPr>
      </p:sp>
      <p:sp>
        <p:nvSpPr>
          <p:cNvPr id="10" name="Text 7"/>
          <p:cNvSpPr/>
          <p:nvPr/>
        </p:nvSpPr>
        <p:spPr>
          <a:xfrm>
            <a:off x="3291840" y="1691640"/>
            <a:ext cx="2560320" cy="411480"/>
          </a:xfrm>
          <a:prstGeom prst="rect">
            <a:avLst/>
          </a:prstGeom>
          <a:noFill/>
          <a:ln/>
        </p:spPr>
        <p:txBody>
          <a:bodyPr wrap="square" rtlCol="0" anchor="ctr"/>
          <a:lstStyle/>
          <a:p>
            <a:pPr algn="ctr" indent="0" marL="0">
              <a:buNone/>
            </a:pPr>
            <a:r>
              <a:rPr lang="en-US" sz="1500" b="1" dirty="0">
                <a:solidFill>
                  <a:srgbClr val="D4A017"/>
                </a:solidFill>
                <a:latin typeface="Arial" pitchFamily="34" charset="0"/>
                <a:ea typeface="Arial" pitchFamily="34" charset="-122"/>
                <a:cs typeface="Arial" pitchFamily="34" charset="-120"/>
              </a:rPr>
              <a:t>DANIEL</a:t>
            </a:r>
            <a:endParaRPr lang="en-US" sz="1500" dirty="0"/>
          </a:p>
        </p:txBody>
      </p:sp>
      <p:sp>
        <p:nvSpPr>
          <p:cNvPr id="11" name="Shape 8"/>
          <p:cNvSpPr/>
          <p:nvPr/>
        </p:nvSpPr>
        <p:spPr>
          <a:xfrm>
            <a:off x="3566160" y="2148840"/>
            <a:ext cx="2011680" cy="0"/>
          </a:xfrm>
          <a:prstGeom prst="line">
            <a:avLst/>
          </a:prstGeom>
          <a:noFill/>
          <a:ln w="12700">
            <a:solidFill>
              <a:srgbClr val="D4A017"/>
            </a:solidFill>
            <a:prstDash val="solid"/>
          </a:ln>
        </p:spPr>
      </p:sp>
      <p:sp>
        <p:nvSpPr>
          <p:cNvPr id="12" name="Text 9"/>
          <p:cNvSpPr/>
          <p:nvPr/>
        </p:nvSpPr>
        <p:spPr>
          <a:xfrm>
            <a:off x="3291840" y="2240280"/>
            <a:ext cx="2560320" cy="1371600"/>
          </a:xfrm>
          <a:prstGeom prst="rect">
            <a:avLst/>
          </a:prstGeom>
          <a:noFill/>
          <a:ln/>
        </p:spPr>
        <p:txBody>
          <a:bodyPr wrap="square" rtlCol="0" anchor="ctr"/>
          <a:lstStyle/>
          <a:p>
            <a:pPr algn="ctr" indent="0" marL="0">
              <a:buNone/>
            </a:pPr>
            <a:r>
              <a:rPr lang="en-US" sz="1300" dirty="0">
                <a:solidFill>
                  <a:srgbClr val="FFFFFF"/>
                </a:solidFill>
                <a:latin typeface="Arial" pitchFamily="34" charset="0"/>
                <a:ea typeface="Arial" pitchFamily="34" charset="-122"/>
                <a:cs typeface="Arial" pitchFamily="34" charset="-120"/>
              </a:rPr>
              <a:t>Pursued understanding</a:t>
            </a:r>
            <a:endParaRPr lang="en-US" sz="1300" dirty="0"/>
          </a:p>
          <a:p>
            <a:pPr algn="ctr" indent="0" marL="0">
              <a:buNone/>
            </a:pPr>
            <a:r>
              <a:rPr lang="en-US" sz="1300" dirty="0">
                <a:solidFill>
                  <a:srgbClr val="FFFFFF"/>
                </a:solidFill>
                <a:latin typeface="Arial" pitchFamily="34" charset="0"/>
                <a:ea typeface="Arial" pitchFamily="34" charset="-122"/>
                <a:cs typeface="Arial" pitchFamily="34" charset="-120"/>
              </a:rPr>
              <a:t>in captivity. Rose to</a:t>
            </a:r>
            <a:endParaRPr lang="en-US" sz="1300" dirty="0"/>
          </a:p>
          <a:p>
            <a:pPr algn="ctr" indent="0" marL="0">
              <a:buNone/>
            </a:pPr>
            <a:r>
              <a:rPr lang="en-US" sz="1300" dirty="0">
                <a:solidFill>
                  <a:srgbClr val="FFFFFF"/>
                </a:solidFill>
                <a:latin typeface="Arial" pitchFamily="34" charset="0"/>
                <a:ea typeface="Arial" pitchFamily="34" charset="-122"/>
                <a:cs typeface="Arial" pitchFamily="34" charset="-120"/>
              </a:rPr>
              <a:t>governing the empire.</a:t>
            </a:r>
            <a:endParaRPr lang="en-US" sz="1300" dirty="0"/>
          </a:p>
        </p:txBody>
      </p:sp>
      <p:sp>
        <p:nvSpPr>
          <p:cNvPr id="13" name="Text 10"/>
          <p:cNvSpPr/>
          <p:nvPr/>
        </p:nvSpPr>
        <p:spPr>
          <a:xfrm>
            <a:off x="3291840" y="3657600"/>
            <a:ext cx="2560320" cy="320040"/>
          </a:xfrm>
          <a:prstGeom prst="rect">
            <a:avLst/>
          </a:prstGeom>
          <a:noFill/>
          <a:ln/>
        </p:spPr>
        <p:txBody>
          <a:bodyPr wrap="square" rtlCol="0" anchor="ctr"/>
          <a:lstStyle/>
          <a:p>
            <a:pPr algn="ctr" indent="0" marL="0">
              <a:buNone/>
            </a:pPr>
            <a:r>
              <a:rPr lang="en-US" sz="1100" i="1" dirty="0">
                <a:solidFill>
                  <a:srgbClr val="D4A017"/>
                </a:solidFill>
                <a:latin typeface="Arial" pitchFamily="34" charset="0"/>
                <a:ea typeface="Arial" pitchFamily="34" charset="-122"/>
                <a:cs typeface="Arial" pitchFamily="34" charset="-120"/>
              </a:rPr>
              <a:t>Daniel 1:20</a:t>
            </a:r>
            <a:endParaRPr lang="en-US" sz="1100" dirty="0"/>
          </a:p>
        </p:txBody>
      </p:sp>
      <p:sp>
        <p:nvSpPr>
          <p:cNvPr id="14" name="Shape 11"/>
          <p:cNvSpPr/>
          <p:nvPr/>
        </p:nvSpPr>
        <p:spPr>
          <a:xfrm>
            <a:off x="6126480" y="1554480"/>
            <a:ext cx="2743200" cy="2606040"/>
          </a:xfrm>
          <a:prstGeom prst="roundRect">
            <a:avLst>
              <a:gd name="adj" fmla="val 3509"/>
            </a:avLst>
          </a:prstGeom>
          <a:solidFill>
            <a:srgbClr val="0F2619"/>
          </a:solidFill>
          <a:ln/>
          <a:effectLst>
            <a:outerShdw sx="100000" sy="100000" kx="0" ky="0" algn="bl" rotWithShape="0" blurRad="101600" dist="38100" dir="2700000">
              <a:srgbClr val="000000">
                <a:alpha val="14000"/>
              </a:srgbClr>
            </a:outerShdw>
          </a:effectLst>
        </p:spPr>
      </p:sp>
      <p:sp>
        <p:nvSpPr>
          <p:cNvPr id="15" name="Text 12"/>
          <p:cNvSpPr/>
          <p:nvPr/>
        </p:nvSpPr>
        <p:spPr>
          <a:xfrm>
            <a:off x="6217920" y="1691640"/>
            <a:ext cx="2560320" cy="411480"/>
          </a:xfrm>
          <a:prstGeom prst="rect">
            <a:avLst/>
          </a:prstGeom>
          <a:noFill/>
          <a:ln/>
        </p:spPr>
        <p:txBody>
          <a:bodyPr wrap="square" rtlCol="0" anchor="ctr"/>
          <a:lstStyle/>
          <a:p>
            <a:pPr algn="ctr" indent="0" marL="0">
              <a:buNone/>
            </a:pPr>
            <a:r>
              <a:rPr lang="en-US" sz="1500" b="1" dirty="0">
                <a:solidFill>
                  <a:srgbClr val="D4A017"/>
                </a:solidFill>
                <a:latin typeface="Arial" pitchFamily="34" charset="0"/>
                <a:ea typeface="Arial" pitchFamily="34" charset="-122"/>
                <a:cs typeface="Arial" pitchFamily="34" charset="-120"/>
              </a:rPr>
              <a:t>NATIONS</a:t>
            </a:r>
            <a:endParaRPr lang="en-US" sz="1500" dirty="0"/>
          </a:p>
        </p:txBody>
      </p:sp>
      <p:sp>
        <p:nvSpPr>
          <p:cNvPr id="16" name="Shape 13"/>
          <p:cNvSpPr/>
          <p:nvPr/>
        </p:nvSpPr>
        <p:spPr>
          <a:xfrm>
            <a:off x="6492240" y="2148840"/>
            <a:ext cx="2011680" cy="0"/>
          </a:xfrm>
          <a:prstGeom prst="line">
            <a:avLst/>
          </a:prstGeom>
          <a:noFill/>
          <a:ln w="12700">
            <a:solidFill>
              <a:srgbClr val="D4A017"/>
            </a:solidFill>
            <a:prstDash val="solid"/>
          </a:ln>
        </p:spPr>
      </p:sp>
      <p:sp>
        <p:nvSpPr>
          <p:cNvPr id="17" name="Text 14"/>
          <p:cNvSpPr/>
          <p:nvPr/>
        </p:nvSpPr>
        <p:spPr>
          <a:xfrm>
            <a:off x="6217920" y="2240280"/>
            <a:ext cx="2560320" cy="1371600"/>
          </a:xfrm>
          <a:prstGeom prst="rect">
            <a:avLst/>
          </a:prstGeom>
          <a:noFill/>
          <a:ln/>
        </p:spPr>
        <p:txBody>
          <a:bodyPr wrap="square" rtlCol="0" anchor="ctr"/>
          <a:lstStyle/>
          <a:p>
            <a:pPr algn="ctr" indent="0" marL="0">
              <a:buNone/>
            </a:pPr>
            <a:r>
              <a:rPr lang="en-US" sz="1300" dirty="0">
                <a:solidFill>
                  <a:srgbClr val="FFFFFF"/>
                </a:solidFill>
                <a:latin typeface="Arial" pitchFamily="34" charset="0"/>
                <a:ea typeface="Arial" pitchFamily="34" charset="-122"/>
                <a:cs typeface="Arial" pitchFamily="34" charset="-120"/>
              </a:rPr>
              <a:t>Those who invest in</a:t>
            </a:r>
            <a:endParaRPr lang="en-US" sz="1300" dirty="0"/>
          </a:p>
          <a:p>
            <a:pPr algn="ctr" indent="0" marL="0">
              <a:buNone/>
            </a:pPr>
            <a:r>
              <a:rPr lang="en-US" sz="1300" dirty="0">
                <a:solidFill>
                  <a:srgbClr val="FFFFFF"/>
                </a:solidFill>
                <a:latin typeface="Arial" pitchFamily="34" charset="0"/>
                <a:ea typeface="Arial" pitchFamily="34" charset="-122"/>
                <a:cs typeface="Arial" pitchFamily="34" charset="-120"/>
              </a:rPr>
              <a:t>understanding rise.</a:t>
            </a:r>
            <a:endParaRPr lang="en-US" sz="1300" dirty="0"/>
          </a:p>
          <a:p>
            <a:pPr algn="ctr" indent="0" marL="0">
              <a:buNone/>
            </a:pPr>
            <a:r>
              <a:rPr lang="en-US" sz="1300" dirty="0">
                <a:solidFill>
                  <a:srgbClr val="FFFFFF"/>
                </a:solidFill>
                <a:latin typeface="Arial" pitchFamily="34" charset="0"/>
                <a:ea typeface="Arial" pitchFamily="34" charset="-122"/>
                <a:cs typeface="Arial" pitchFamily="34" charset="-120"/>
              </a:rPr>
              <a:t>Those who reject it decline.</a:t>
            </a:r>
            <a:endParaRPr lang="en-US" sz="1300" dirty="0"/>
          </a:p>
        </p:txBody>
      </p:sp>
      <p:sp>
        <p:nvSpPr>
          <p:cNvPr id="18" name="Text 15"/>
          <p:cNvSpPr/>
          <p:nvPr/>
        </p:nvSpPr>
        <p:spPr>
          <a:xfrm>
            <a:off x="6217920" y="3657600"/>
            <a:ext cx="2560320" cy="320040"/>
          </a:xfrm>
          <a:prstGeom prst="rect">
            <a:avLst/>
          </a:prstGeom>
          <a:noFill/>
          <a:ln/>
        </p:spPr>
        <p:txBody>
          <a:bodyPr wrap="square" rtlCol="0" anchor="ctr"/>
          <a:lstStyle/>
          <a:p>
            <a:pPr algn="ctr" indent="0" marL="0">
              <a:buNone/>
            </a:pPr>
            <a:r>
              <a:rPr lang="en-US" sz="1100" i="1" dirty="0">
                <a:solidFill>
                  <a:srgbClr val="D4A017"/>
                </a:solidFill>
                <a:latin typeface="Arial" pitchFamily="34" charset="0"/>
                <a:ea typeface="Arial" pitchFamily="34" charset="-122"/>
                <a:cs typeface="Arial" pitchFamily="34" charset="-120"/>
              </a:rPr>
              <a:t>Luke 16:8</a:t>
            </a:r>
            <a:endParaRPr lang="en-US" sz="1100" dirty="0"/>
          </a:p>
        </p:txBody>
      </p:sp>
      <p:sp>
        <p:nvSpPr>
          <p:cNvPr id="19" name="Shape 16"/>
          <p:cNvSpPr/>
          <p:nvPr/>
        </p:nvSpPr>
        <p:spPr>
          <a:xfrm>
            <a:off x="1371600" y="4160520"/>
            <a:ext cx="6400800" cy="594360"/>
          </a:xfrm>
          <a:prstGeom prst="roundRect">
            <a:avLst>
              <a:gd name="adj" fmla="val 12308"/>
            </a:avLst>
          </a:prstGeom>
          <a:solidFill>
            <a:srgbClr val="D4A017"/>
          </a:solidFill>
          <a:ln/>
        </p:spPr>
      </p:sp>
      <p:sp>
        <p:nvSpPr>
          <p:cNvPr id="20" name="Text 17"/>
          <p:cNvSpPr/>
          <p:nvPr/>
        </p:nvSpPr>
        <p:spPr>
          <a:xfrm>
            <a:off x="1371600" y="4160520"/>
            <a:ext cx="6400800" cy="594360"/>
          </a:xfrm>
          <a:prstGeom prst="rect">
            <a:avLst/>
          </a:prstGeom>
          <a:noFill/>
          <a:ln/>
        </p:spPr>
        <p:txBody>
          <a:bodyPr wrap="square" rtlCol="0" anchor="ctr"/>
          <a:lstStyle/>
          <a:p>
            <a:pPr algn="ctr" indent="0" marL="0">
              <a:buNone/>
            </a:pPr>
            <a:r>
              <a:rPr lang="en-US" sz="1400" b="1" dirty="0">
                <a:solidFill>
                  <a:srgbClr val="111111"/>
                </a:solidFill>
                <a:latin typeface="Cambria" pitchFamily="34" charset="0"/>
                <a:ea typeface="Cambria" pitchFamily="34" charset="-122"/>
                <a:cs typeface="Cambria" pitchFamily="34" charset="-120"/>
              </a:rPr>
              <a:t>The gift opens the door. Understanding keeps you there.</a:t>
            </a:r>
            <a:endParaRPr lang="en-US"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9F6EF"/>
        </a:solidFill>
      </p:bgPr>
    </p:bg>
    <p:spTree>
      <p:nvGrpSpPr>
        <p:cNvPr id="1" name=""/>
        <p:cNvGrpSpPr/>
        <p:nvPr/>
      </p:nvGrpSpPr>
      <p:grpSpPr>
        <a:xfrm>
          <a:off x="0" y="0"/>
          <a:ext cx="0" cy="0"/>
          <a:chOff x="0" y="0"/>
          <a:chExt cx="0" cy="0"/>
        </a:xfrm>
      </p:grpSpPr>
      <p:sp>
        <p:nvSpPr>
          <p:cNvPr id="2" name="Shape 0"/>
          <p:cNvSpPr/>
          <p:nvPr/>
        </p:nvSpPr>
        <p:spPr>
          <a:xfrm>
            <a:off x="0" y="0"/>
            <a:ext cx="9144000" cy="594360"/>
          </a:xfrm>
          <a:prstGeom prst="rect">
            <a:avLst/>
          </a:prstGeom>
          <a:solidFill>
            <a:srgbClr val="1A3A2A"/>
          </a:solidFill>
          <a:ln w="12700">
            <a:solidFill>
              <a:srgbClr val="1A3A2A"/>
            </a:solidFill>
            <a:prstDash val="solid"/>
          </a:ln>
        </p:spPr>
      </p:sp>
      <p:pic>
        <p:nvPicPr>
          <p:cNvPr id="3" name="Image 0" descr="preencoded.png">    </p:cNvPr>
          <p:cNvPicPr>
            <a:picLocks noChangeAspect="1"/>
          </p:cNvPicPr>
          <p:nvPr/>
        </p:nvPicPr>
        <p:blipFill>
          <a:blip r:embed="rId1"/>
          <a:stretch>
            <a:fillRect/>
          </a:stretch>
        </p:blipFill>
        <p:spPr>
          <a:xfrm>
            <a:off x="228600" y="91440"/>
            <a:ext cx="411480" cy="411480"/>
          </a:xfrm>
          <a:prstGeom prst="rect">
            <a:avLst/>
          </a:prstGeom>
        </p:spPr>
      </p:pic>
      <p:sp>
        <p:nvSpPr>
          <p:cNvPr id="4" name="Text 1"/>
          <p:cNvSpPr/>
          <p:nvPr/>
        </p:nvSpPr>
        <p:spPr>
          <a:xfrm>
            <a:off x="731520" y="91440"/>
            <a:ext cx="7955280" cy="411480"/>
          </a:xfrm>
          <a:prstGeom prst="rect">
            <a:avLst/>
          </a:prstGeom>
          <a:noFill/>
          <a:ln/>
        </p:spPr>
        <p:txBody>
          <a:bodyPr wrap="square" rtlCol="0" anchor="ctr"/>
          <a:lstStyle/>
          <a:p>
            <a:pPr indent="0" marL="0">
              <a:buNone/>
            </a:pPr>
            <a:r>
              <a:rPr lang="en-US" sz="1400" b="1" spc="400" kern="0" dirty="0">
                <a:solidFill>
                  <a:srgbClr val="D4A017"/>
                </a:solidFill>
                <a:latin typeface="Arial" pitchFamily="34" charset="0"/>
                <a:ea typeface="Arial" pitchFamily="34" charset="-122"/>
                <a:cs typeface="Arial" pitchFamily="34" charset="-120"/>
              </a:rPr>
              <a:t>THE APOSTOLIC APPLICATION</a:t>
            </a:r>
            <a:endParaRPr lang="en-US" sz="1400" dirty="0"/>
          </a:p>
        </p:txBody>
      </p:sp>
      <p:sp>
        <p:nvSpPr>
          <p:cNvPr id="5" name="Text 2"/>
          <p:cNvSpPr/>
          <p:nvPr/>
        </p:nvSpPr>
        <p:spPr>
          <a:xfrm>
            <a:off x="457200" y="731520"/>
            <a:ext cx="8229600" cy="822960"/>
          </a:xfrm>
          <a:prstGeom prst="rect">
            <a:avLst/>
          </a:prstGeom>
          <a:noFill/>
          <a:ln/>
        </p:spPr>
        <p:txBody>
          <a:bodyPr wrap="square" rtlCol="0" anchor="ctr"/>
          <a:lstStyle/>
          <a:p>
            <a:pPr algn="ctr" indent="0" marL="0">
              <a:buNone/>
            </a:pPr>
            <a:r>
              <a:rPr lang="en-US" sz="2000" b="1" dirty="0">
                <a:solidFill>
                  <a:srgbClr val="1A3A2A"/>
                </a:solidFill>
                <a:latin typeface="Cambria" pitchFamily="34" charset="0"/>
                <a:ea typeface="Cambria" pitchFamily="34" charset="-122"/>
                <a:cs typeface="Cambria" pitchFamily="34" charset="-120"/>
              </a:rPr>
              <a:t>Possessing Truth and Understanding Truth</a:t>
            </a:r>
            <a:endParaRPr lang="en-US" sz="2000" dirty="0"/>
          </a:p>
          <a:p>
            <a:pPr algn="ctr" indent="0" marL="0">
              <a:buNone/>
            </a:pPr>
            <a:r>
              <a:rPr lang="en-US" sz="2000" b="1" dirty="0">
                <a:solidFill>
                  <a:srgbClr val="1A3A2A"/>
                </a:solidFill>
                <a:latin typeface="Cambria" pitchFamily="34" charset="0"/>
                <a:ea typeface="Cambria" pitchFamily="34" charset="-122"/>
                <a:cs typeface="Cambria" pitchFamily="34" charset="-120"/>
              </a:rPr>
              <a:t>are not always the same thing.</a:t>
            </a:r>
            <a:endParaRPr lang="en-US" sz="2000" dirty="0"/>
          </a:p>
        </p:txBody>
      </p:sp>
      <p:sp>
        <p:nvSpPr>
          <p:cNvPr id="6" name="Shape 3"/>
          <p:cNvSpPr/>
          <p:nvPr/>
        </p:nvSpPr>
        <p:spPr>
          <a:xfrm>
            <a:off x="365760" y="1691640"/>
            <a:ext cx="3749040" cy="530352"/>
          </a:xfrm>
          <a:prstGeom prst="roundRect">
            <a:avLst>
              <a:gd name="adj" fmla="val 13793"/>
            </a:avLst>
          </a:prstGeom>
          <a:solidFill>
            <a:srgbClr val="1A3A2A"/>
          </a:solidFill>
          <a:ln/>
        </p:spPr>
      </p:sp>
      <p:sp>
        <p:nvSpPr>
          <p:cNvPr id="7" name="Text 4"/>
          <p:cNvSpPr/>
          <p:nvPr/>
        </p:nvSpPr>
        <p:spPr>
          <a:xfrm>
            <a:off x="457200" y="1691640"/>
            <a:ext cx="3566160" cy="530352"/>
          </a:xfrm>
          <a:prstGeom prst="rect">
            <a:avLst/>
          </a:prstGeom>
          <a:noFill/>
          <a:ln/>
        </p:spPr>
        <p:txBody>
          <a:bodyPr wrap="square" rtlCol="0" anchor="ctr"/>
          <a:lstStyle/>
          <a:p>
            <a:pPr indent="0" marL="0">
              <a:buNone/>
            </a:pPr>
            <a:r>
              <a:rPr lang="en-US" sz="1400" b="1" dirty="0">
                <a:solidFill>
                  <a:srgbClr val="FFFFFF"/>
                </a:solidFill>
                <a:latin typeface="Arial" pitchFamily="34" charset="0"/>
                <a:ea typeface="Arial" pitchFamily="34" charset="-122"/>
                <a:cs typeface="Arial" pitchFamily="34" charset="-120"/>
              </a:rPr>
              <a:t>Some Know Acts 2:38</a:t>
            </a:r>
            <a:endParaRPr lang="en-US" sz="1400" dirty="0"/>
          </a:p>
        </p:txBody>
      </p:sp>
      <p:pic>
        <p:nvPicPr>
          <p:cNvPr id="8" name="Image 1" descr="preencoded.png">    </p:cNvPr>
          <p:cNvPicPr>
            <a:picLocks noChangeAspect="1"/>
          </p:cNvPicPr>
          <p:nvPr/>
        </p:nvPicPr>
        <p:blipFill>
          <a:blip r:embed="rId2"/>
          <a:stretch>
            <a:fillRect/>
          </a:stretch>
        </p:blipFill>
        <p:spPr>
          <a:xfrm>
            <a:off x="4206240" y="1801368"/>
            <a:ext cx="347472" cy="310896"/>
          </a:xfrm>
          <a:prstGeom prst="rect">
            <a:avLst/>
          </a:prstGeom>
        </p:spPr>
      </p:pic>
      <p:sp>
        <p:nvSpPr>
          <p:cNvPr id="9" name="Shape 5"/>
          <p:cNvSpPr/>
          <p:nvPr/>
        </p:nvSpPr>
        <p:spPr>
          <a:xfrm>
            <a:off x="4663440" y="1691640"/>
            <a:ext cx="4114800" cy="530352"/>
          </a:xfrm>
          <a:prstGeom prst="roundRect">
            <a:avLst>
              <a:gd name="adj" fmla="val 13793"/>
            </a:avLst>
          </a:prstGeom>
          <a:solidFill>
            <a:srgbClr val="D4A017"/>
          </a:solidFill>
          <a:ln/>
        </p:spPr>
      </p:sp>
      <p:sp>
        <p:nvSpPr>
          <p:cNvPr id="10" name="Text 6"/>
          <p:cNvSpPr/>
          <p:nvPr/>
        </p:nvSpPr>
        <p:spPr>
          <a:xfrm>
            <a:off x="4754880" y="1691640"/>
            <a:ext cx="3931920" cy="530352"/>
          </a:xfrm>
          <a:prstGeom prst="rect">
            <a:avLst/>
          </a:prstGeom>
          <a:noFill/>
          <a:ln/>
        </p:spPr>
        <p:txBody>
          <a:bodyPr wrap="square" rtlCol="0" anchor="ctr"/>
          <a:lstStyle/>
          <a:p>
            <a:pPr indent="0" marL="0">
              <a:buNone/>
            </a:pPr>
            <a:r>
              <a:rPr lang="en-US" sz="1400" b="1" dirty="0">
                <a:solidFill>
                  <a:srgbClr val="111111"/>
                </a:solidFill>
                <a:latin typeface="Arial" pitchFamily="34" charset="0"/>
                <a:ea typeface="Arial" pitchFamily="34" charset="-122"/>
                <a:cs typeface="Arial" pitchFamily="34" charset="-120"/>
              </a:rPr>
              <a:t>but not discipleship</a:t>
            </a:r>
            <a:endParaRPr lang="en-US" sz="1400" dirty="0"/>
          </a:p>
        </p:txBody>
      </p:sp>
      <p:sp>
        <p:nvSpPr>
          <p:cNvPr id="11" name="Shape 7"/>
          <p:cNvSpPr/>
          <p:nvPr/>
        </p:nvSpPr>
        <p:spPr>
          <a:xfrm>
            <a:off x="365760" y="2404872"/>
            <a:ext cx="3749040" cy="530352"/>
          </a:xfrm>
          <a:prstGeom prst="roundRect">
            <a:avLst>
              <a:gd name="adj" fmla="val 13793"/>
            </a:avLst>
          </a:prstGeom>
          <a:solidFill>
            <a:srgbClr val="1A3A2A"/>
          </a:solidFill>
          <a:ln/>
        </p:spPr>
      </p:sp>
      <p:sp>
        <p:nvSpPr>
          <p:cNvPr id="12" name="Text 8"/>
          <p:cNvSpPr/>
          <p:nvPr/>
        </p:nvSpPr>
        <p:spPr>
          <a:xfrm>
            <a:off x="457200" y="2404872"/>
            <a:ext cx="3566160" cy="530352"/>
          </a:xfrm>
          <a:prstGeom prst="rect">
            <a:avLst/>
          </a:prstGeom>
          <a:noFill/>
          <a:ln/>
        </p:spPr>
        <p:txBody>
          <a:bodyPr wrap="square" rtlCol="0" anchor="ctr"/>
          <a:lstStyle/>
          <a:p>
            <a:pPr indent="0" marL="0">
              <a:buNone/>
            </a:pPr>
            <a:r>
              <a:rPr lang="en-US" sz="1400" b="1" dirty="0">
                <a:solidFill>
                  <a:srgbClr val="FFFFFF"/>
                </a:solidFill>
                <a:latin typeface="Arial" pitchFamily="34" charset="0"/>
                <a:ea typeface="Arial" pitchFamily="34" charset="-122"/>
                <a:cs typeface="Arial" pitchFamily="34" charset="-120"/>
              </a:rPr>
              <a:t>Some Know holiness</a:t>
            </a:r>
            <a:endParaRPr lang="en-US" sz="1400" dirty="0"/>
          </a:p>
        </p:txBody>
      </p:sp>
      <p:pic>
        <p:nvPicPr>
          <p:cNvPr id="13" name="Image 2" descr="preencoded.png">    </p:cNvPr>
          <p:cNvPicPr>
            <a:picLocks noChangeAspect="1"/>
          </p:cNvPicPr>
          <p:nvPr/>
        </p:nvPicPr>
        <p:blipFill>
          <a:blip r:embed="rId3"/>
          <a:stretch>
            <a:fillRect/>
          </a:stretch>
        </p:blipFill>
        <p:spPr>
          <a:xfrm>
            <a:off x="4206240" y="2514600"/>
            <a:ext cx="347472" cy="310896"/>
          </a:xfrm>
          <a:prstGeom prst="rect">
            <a:avLst/>
          </a:prstGeom>
        </p:spPr>
      </p:pic>
      <p:sp>
        <p:nvSpPr>
          <p:cNvPr id="14" name="Shape 9"/>
          <p:cNvSpPr/>
          <p:nvPr/>
        </p:nvSpPr>
        <p:spPr>
          <a:xfrm>
            <a:off x="4663440" y="2404872"/>
            <a:ext cx="4114800" cy="530352"/>
          </a:xfrm>
          <a:prstGeom prst="roundRect">
            <a:avLst>
              <a:gd name="adj" fmla="val 13793"/>
            </a:avLst>
          </a:prstGeom>
          <a:solidFill>
            <a:srgbClr val="D4A017"/>
          </a:solidFill>
          <a:ln/>
        </p:spPr>
      </p:sp>
      <p:sp>
        <p:nvSpPr>
          <p:cNvPr id="15" name="Text 10"/>
          <p:cNvSpPr/>
          <p:nvPr/>
        </p:nvSpPr>
        <p:spPr>
          <a:xfrm>
            <a:off x="4754880" y="2404872"/>
            <a:ext cx="3931920" cy="530352"/>
          </a:xfrm>
          <a:prstGeom prst="rect">
            <a:avLst/>
          </a:prstGeom>
          <a:noFill/>
          <a:ln/>
        </p:spPr>
        <p:txBody>
          <a:bodyPr wrap="square" rtlCol="0" anchor="ctr"/>
          <a:lstStyle/>
          <a:p>
            <a:pPr indent="0" marL="0">
              <a:buNone/>
            </a:pPr>
            <a:r>
              <a:rPr lang="en-US" sz="1400" b="1" dirty="0">
                <a:solidFill>
                  <a:srgbClr val="111111"/>
                </a:solidFill>
                <a:latin typeface="Arial" pitchFamily="34" charset="0"/>
                <a:ea typeface="Arial" pitchFamily="34" charset="-122"/>
                <a:cs typeface="Arial" pitchFamily="34" charset="-120"/>
              </a:rPr>
              <a:t>but not spiritual maturity</a:t>
            </a:r>
            <a:endParaRPr lang="en-US" sz="1400" dirty="0"/>
          </a:p>
        </p:txBody>
      </p:sp>
      <p:sp>
        <p:nvSpPr>
          <p:cNvPr id="16" name="Shape 11"/>
          <p:cNvSpPr/>
          <p:nvPr/>
        </p:nvSpPr>
        <p:spPr>
          <a:xfrm>
            <a:off x="365760" y="3118104"/>
            <a:ext cx="3749040" cy="530352"/>
          </a:xfrm>
          <a:prstGeom prst="roundRect">
            <a:avLst>
              <a:gd name="adj" fmla="val 13793"/>
            </a:avLst>
          </a:prstGeom>
          <a:solidFill>
            <a:srgbClr val="1A3A2A"/>
          </a:solidFill>
          <a:ln/>
        </p:spPr>
      </p:sp>
      <p:sp>
        <p:nvSpPr>
          <p:cNvPr id="17" name="Text 12"/>
          <p:cNvSpPr/>
          <p:nvPr/>
        </p:nvSpPr>
        <p:spPr>
          <a:xfrm>
            <a:off x="457200" y="3118104"/>
            <a:ext cx="3566160" cy="530352"/>
          </a:xfrm>
          <a:prstGeom prst="rect">
            <a:avLst/>
          </a:prstGeom>
          <a:noFill/>
          <a:ln/>
        </p:spPr>
        <p:txBody>
          <a:bodyPr wrap="square" rtlCol="0" anchor="ctr"/>
          <a:lstStyle/>
          <a:p>
            <a:pPr indent="0" marL="0">
              <a:buNone/>
            </a:pPr>
            <a:r>
              <a:rPr lang="en-US" sz="1400" b="1" dirty="0">
                <a:solidFill>
                  <a:srgbClr val="FFFFFF"/>
                </a:solidFill>
                <a:latin typeface="Arial" pitchFamily="34" charset="0"/>
                <a:ea typeface="Arial" pitchFamily="34" charset="-122"/>
                <a:cs typeface="Arial" pitchFamily="34" charset="-120"/>
              </a:rPr>
              <a:t>Some Know doctrine</a:t>
            </a:r>
            <a:endParaRPr lang="en-US" sz="1400" dirty="0"/>
          </a:p>
        </p:txBody>
      </p:sp>
      <p:pic>
        <p:nvPicPr>
          <p:cNvPr id="18" name="Image 3" descr="preencoded.png">    </p:cNvPr>
          <p:cNvPicPr>
            <a:picLocks noChangeAspect="1"/>
          </p:cNvPicPr>
          <p:nvPr/>
        </p:nvPicPr>
        <p:blipFill>
          <a:blip r:embed="rId4"/>
          <a:stretch>
            <a:fillRect/>
          </a:stretch>
        </p:blipFill>
        <p:spPr>
          <a:xfrm>
            <a:off x="4206240" y="3227832"/>
            <a:ext cx="347472" cy="310896"/>
          </a:xfrm>
          <a:prstGeom prst="rect">
            <a:avLst/>
          </a:prstGeom>
        </p:spPr>
      </p:pic>
      <p:sp>
        <p:nvSpPr>
          <p:cNvPr id="19" name="Shape 13"/>
          <p:cNvSpPr/>
          <p:nvPr/>
        </p:nvSpPr>
        <p:spPr>
          <a:xfrm>
            <a:off x="4663440" y="3118104"/>
            <a:ext cx="4114800" cy="530352"/>
          </a:xfrm>
          <a:prstGeom prst="roundRect">
            <a:avLst>
              <a:gd name="adj" fmla="val 13793"/>
            </a:avLst>
          </a:prstGeom>
          <a:solidFill>
            <a:srgbClr val="D4A017"/>
          </a:solidFill>
          <a:ln/>
        </p:spPr>
      </p:sp>
      <p:sp>
        <p:nvSpPr>
          <p:cNvPr id="20" name="Text 14"/>
          <p:cNvSpPr/>
          <p:nvPr/>
        </p:nvSpPr>
        <p:spPr>
          <a:xfrm>
            <a:off x="4754880" y="3118104"/>
            <a:ext cx="3931920" cy="530352"/>
          </a:xfrm>
          <a:prstGeom prst="rect">
            <a:avLst/>
          </a:prstGeom>
          <a:noFill/>
          <a:ln/>
        </p:spPr>
        <p:txBody>
          <a:bodyPr wrap="square" rtlCol="0" anchor="ctr"/>
          <a:lstStyle/>
          <a:p>
            <a:pPr indent="0" marL="0">
              <a:buNone/>
            </a:pPr>
            <a:r>
              <a:rPr lang="en-US" sz="1400" b="1" dirty="0">
                <a:solidFill>
                  <a:srgbClr val="111111"/>
                </a:solidFill>
                <a:latin typeface="Arial" pitchFamily="34" charset="0"/>
                <a:ea typeface="Arial" pitchFamily="34" charset="-122"/>
                <a:cs typeface="Arial" pitchFamily="34" charset="-120"/>
              </a:rPr>
              <a:t>but not leadership</a:t>
            </a:r>
            <a:endParaRPr lang="en-US" sz="1400" dirty="0"/>
          </a:p>
        </p:txBody>
      </p:sp>
      <p:sp>
        <p:nvSpPr>
          <p:cNvPr id="21" name="Shape 15"/>
          <p:cNvSpPr/>
          <p:nvPr/>
        </p:nvSpPr>
        <p:spPr>
          <a:xfrm>
            <a:off x="365760" y="3831336"/>
            <a:ext cx="3749040" cy="530352"/>
          </a:xfrm>
          <a:prstGeom prst="roundRect">
            <a:avLst>
              <a:gd name="adj" fmla="val 13793"/>
            </a:avLst>
          </a:prstGeom>
          <a:solidFill>
            <a:srgbClr val="1A3A2A"/>
          </a:solidFill>
          <a:ln/>
        </p:spPr>
      </p:sp>
      <p:sp>
        <p:nvSpPr>
          <p:cNvPr id="22" name="Text 16"/>
          <p:cNvSpPr/>
          <p:nvPr/>
        </p:nvSpPr>
        <p:spPr>
          <a:xfrm>
            <a:off x="457200" y="3831336"/>
            <a:ext cx="3566160" cy="530352"/>
          </a:xfrm>
          <a:prstGeom prst="rect">
            <a:avLst/>
          </a:prstGeom>
          <a:noFill/>
          <a:ln/>
        </p:spPr>
        <p:txBody>
          <a:bodyPr wrap="square" rtlCol="0" anchor="ctr"/>
          <a:lstStyle/>
          <a:p>
            <a:pPr indent="0" marL="0">
              <a:buNone/>
            </a:pPr>
            <a:r>
              <a:rPr lang="en-US" sz="1400" b="1" dirty="0">
                <a:solidFill>
                  <a:srgbClr val="FFFFFF"/>
                </a:solidFill>
                <a:latin typeface="Arial" pitchFamily="34" charset="0"/>
                <a:ea typeface="Arial" pitchFamily="34" charset="-122"/>
                <a:cs typeface="Arial" pitchFamily="34" charset="-120"/>
              </a:rPr>
              <a:t>Some Know Scripture</a:t>
            </a:r>
            <a:endParaRPr lang="en-US" sz="1400" dirty="0"/>
          </a:p>
        </p:txBody>
      </p:sp>
      <p:pic>
        <p:nvPicPr>
          <p:cNvPr id="23" name="Image 4" descr="preencoded.png">    </p:cNvPr>
          <p:cNvPicPr>
            <a:picLocks noChangeAspect="1"/>
          </p:cNvPicPr>
          <p:nvPr/>
        </p:nvPicPr>
        <p:blipFill>
          <a:blip r:embed="rId5"/>
          <a:stretch>
            <a:fillRect/>
          </a:stretch>
        </p:blipFill>
        <p:spPr>
          <a:xfrm>
            <a:off x="4206240" y="3941064"/>
            <a:ext cx="347472" cy="310896"/>
          </a:xfrm>
          <a:prstGeom prst="rect">
            <a:avLst/>
          </a:prstGeom>
        </p:spPr>
      </p:pic>
      <p:sp>
        <p:nvSpPr>
          <p:cNvPr id="24" name="Shape 17"/>
          <p:cNvSpPr/>
          <p:nvPr/>
        </p:nvSpPr>
        <p:spPr>
          <a:xfrm>
            <a:off x="4663440" y="3831336"/>
            <a:ext cx="4114800" cy="530352"/>
          </a:xfrm>
          <a:prstGeom prst="roundRect">
            <a:avLst>
              <a:gd name="adj" fmla="val 13793"/>
            </a:avLst>
          </a:prstGeom>
          <a:solidFill>
            <a:srgbClr val="D4A017"/>
          </a:solidFill>
          <a:ln/>
        </p:spPr>
      </p:sp>
      <p:sp>
        <p:nvSpPr>
          <p:cNvPr id="25" name="Text 18"/>
          <p:cNvSpPr/>
          <p:nvPr/>
        </p:nvSpPr>
        <p:spPr>
          <a:xfrm>
            <a:off x="4754880" y="3831336"/>
            <a:ext cx="3931920" cy="530352"/>
          </a:xfrm>
          <a:prstGeom prst="rect">
            <a:avLst/>
          </a:prstGeom>
          <a:noFill/>
          <a:ln/>
        </p:spPr>
        <p:txBody>
          <a:bodyPr wrap="square" rtlCol="0" anchor="ctr"/>
          <a:lstStyle/>
          <a:p>
            <a:pPr indent="0" marL="0">
              <a:buNone/>
            </a:pPr>
            <a:r>
              <a:rPr lang="en-US" sz="1400" b="1" dirty="0">
                <a:solidFill>
                  <a:srgbClr val="111111"/>
                </a:solidFill>
                <a:latin typeface="Arial" pitchFamily="34" charset="0"/>
                <a:ea typeface="Arial" pitchFamily="34" charset="-122"/>
                <a:cs typeface="Arial" pitchFamily="34" charset="-120"/>
              </a:rPr>
              <a:t>but not stewardship</a:t>
            </a:r>
            <a:endParaRPr lang="en-US"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1A3A2A"/>
        </a:solidFill>
      </p:bgPr>
    </p:bg>
    <p:spTree>
      <p:nvGrpSpPr>
        <p:cNvPr id="1" name=""/>
        <p:cNvGrpSpPr/>
        <p:nvPr/>
      </p:nvGrpSpPr>
      <p:grpSpPr>
        <a:xfrm>
          <a:off x="0" y="0"/>
          <a:ext cx="0" cy="0"/>
          <a:chOff x="0" y="0"/>
          <a:chExt cx="0" cy="0"/>
        </a:xfrm>
      </p:grpSpPr>
      <p:sp>
        <p:nvSpPr>
          <p:cNvPr id="2" name="Text 0"/>
          <p:cNvSpPr/>
          <p:nvPr/>
        </p:nvSpPr>
        <p:spPr>
          <a:xfrm>
            <a:off x="457200" y="228600"/>
            <a:ext cx="8229600" cy="411480"/>
          </a:xfrm>
          <a:prstGeom prst="rect">
            <a:avLst/>
          </a:prstGeom>
          <a:noFill/>
          <a:ln/>
        </p:spPr>
        <p:txBody>
          <a:bodyPr wrap="square" rtlCol="0" anchor="ctr"/>
          <a:lstStyle/>
          <a:p>
            <a:pPr algn="ctr" indent="0" marL="0">
              <a:buNone/>
            </a:pPr>
            <a:r>
              <a:rPr lang="en-US" sz="1400" b="1" spc="400" kern="0" dirty="0">
                <a:solidFill>
                  <a:srgbClr val="D4A017"/>
                </a:solidFill>
                <a:latin typeface="Arial" pitchFamily="34" charset="0"/>
                <a:ea typeface="Arial" pitchFamily="34" charset="-122"/>
                <a:cs typeface="Arial" pitchFamily="34" charset="-120"/>
              </a:rPr>
              <a:t>A DIRECT WORD FROM JESUS</a:t>
            </a:r>
            <a:endParaRPr lang="en-US" sz="1400" dirty="0"/>
          </a:p>
        </p:txBody>
      </p:sp>
      <p:sp>
        <p:nvSpPr>
          <p:cNvPr id="3" name="Shape 1"/>
          <p:cNvSpPr/>
          <p:nvPr/>
        </p:nvSpPr>
        <p:spPr>
          <a:xfrm>
            <a:off x="914400" y="777240"/>
            <a:ext cx="7315200" cy="1554480"/>
          </a:xfrm>
          <a:prstGeom prst="roundRect">
            <a:avLst>
              <a:gd name="adj" fmla="val 7059"/>
            </a:avLst>
          </a:prstGeom>
          <a:solidFill>
            <a:srgbClr val="0F2619"/>
          </a:solidFill>
          <a:ln/>
          <a:effectLst>
            <a:outerShdw sx="100000" sy="100000" kx="0" ky="0" algn="bl" rotWithShape="0" blurRad="101600" dist="38100" dir="2700000">
              <a:srgbClr val="000000">
                <a:alpha val="14000"/>
              </a:srgbClr>
            </a:outerShdw>
          </a:effectLst>
        </p:spPr>
      </p:sp>
      <p:sp>
        <p:nvSpPr>
          <p:cNvPr id="4" name="Text 2"/>
          <p:cNvSpPr/>
          <p:nvPr/>
        </p:nvSpPr>
        <p:spPr>
          <a:xfrm>
            <a:off x="1051560" y="868680"/>
            <a:ext cx="7040880" cy="1280160"/>
          </a:xfrm>
          <a:prstGeom prst="rect">
            <a:avLst/>
          </a:prstGeom>
          <a:noFill/>
          <a:ln/>
        </p:spPr>
        <p:txBody>
          <a:bodyPr wrap="square" rtlCol="0" anchor="ctr"/>
          <a:lstStyle/>
          <a:p>
            <a:pPr algn="ctr" indent="0" marL="0">
              <a:buNone/>
            </a:pPr>
            <a:r>
              <a:rPr lang="en-US" sz="1800" i="1" dirty="0">
                <a:solidFill>
                  <a:srgbClr val="FFFFFF"/>
                </a:solidFill>
                <a:latin typeface="Cambria" pitchFamily="34" charset="0"/>
                <a:ea typeface="Cambria" pitchFamily="34" charset="-122"/>
                <a:cs typeface="Cambria" pitchFamily="34" charset="-120"/>
              </a:rPr>
              <a:t>"...the children of this world are in their generation wiser than the children of light."</a:t>
            </a:r>
            <a:endParaRPr lang="en-US" sz="1800" dirty="0"/>
          </a:p>
        </p:txBody>
      </p:sp>
      <p:sp>
        <p:nvSpPr>
          <p:cNvPr id="5" name="Text 3"/>
          <p:cNvSpPr/>
          <p:nvPr/>
        </p:nvSpPr>
        <p:spPr>
          <a:xfrm>
            <a:off x="457200" y="2423160"/>
            <a:ext cx="8229600" cy="365760"/>
          </a:xfrm>
          <a:prstGeom prst="rect">
            <a:avLst/>
          </a:prstGeom>
          <a:noFill/>
          <a:ln/>
        </p:spPr>
        <p:txBody>
          <a:bodyPr wrap="square" rtlCol="0" anchor="ctr"/>
          <a:lstStyle/>
          <a:p>
            <a:pPr algn="ctr" indent="0" marL="0">
              <a:buNone/>
            </a:pPr>
            <a:r>
              <a:rPr lang="en-US" sz="1300" dirty="0">
                <a:solidFill>
                  <a:srgbClr val="D4A017"/>
                </a:solidFill>
                <a:latin typeface="Arial" pitchFamily="34" charset="0"/>
                <a:ea typeface="Arial" pitchFamily="34" charset="-122"/>
                <a:cs typeface="Arial" pitchFamily="34" charset="-120"/>
              </a:rPr>
              <a:t>Luke 16:8  KJV</a:t>
            </a:r>
            <a:endParaRPr lang="en-US" sz="1300" dirty="0"/>
          </a:p>
        </p:txBody>
      </p:sp>
      <p:sp>
        <p:nvSpPr>
          <p:cNvPr id="6" name="Shape 4"/>
          <p:cNvSpPr/>
          <p:nvPr/>
        </p:nvSpPr>
        <p:spPr>
          <a:xfrm>
            <a:off x="457200" y="2834640"/>
            <a:ext cx="4114800" cy="1920240"/>
          </a:xfrm>
          <a:prstGeom prst="roundRect">
            <a:avLst>
              <a:gd name="adj" fmla="val 4762"/>
            </a:avLst>
          </a:prstGeom>
          <a:solidFill>
            <a:srgbClr val="2C1810"/>
          </a:solidFill>
          <a:ln/>
          <a:effectLst>
            <a:outerShdw sx="100000" sy="100000" kx="0" ky="0" algn="bl" rotWithShape="0" blurRad="101600" dist="38100" dir="2700000">
              <a:srgbClr val="000000">
                <a:alpha val="14000"/>
              </a:srgbClr>
            </a:outerShdw>
          </a:effectLst>
        </p:spPr>
      </p:sp>
      <p:sp>
        <p:nvSpPr>
          <p:cNvPr id="7" name="Text 5"/>
          <p:cNvSpPr/>
          <p:nvPr/>
        </p:nvSpPr>
        <p:spPr>
          <a:xfrm>
            <a:off x="548640" y="2926080"/>
            <a:ext cx="3931920" cy="411480"/>
          </a:xfrm>
          <a:prstGeom prst="rect">
            <a:avLst/>
          </a:prstGeom>
          <a:noFill/>
          <a:ln/>
        </p:spPr>
        <p:txBody>
          <a:bodyPr wrap="square" rtlCol="0" anchor="ctr"/>
          <a:lstStyle/>
          <a:p>
            <a:pPr algn="ctr" indent="0" marL="0">
              <a:buNone/>
            </a:pPr>
            <a:r>
              <a:rPr lang="en-US" sz="1400" b="1" dirty="0">
                <a:solidFill>
                  <a:srgbClr val="D4A017"/>
                </a:solidFill>
                <a:latin typeface="Arial" pitchFamily="34" charset="0"/>
                <a:ea typeface="Arial" pitchFamily="34" charset="-122"/>
                <a:cs typeface="Arial" pitchFamily="34" charset="-120"/>
              </a:rPr>
              <a:t>The World Studies</a:t>
            </a:r>
            <a:endParaRPr lang="en-US" sz="1400" dirty="0"/>
          </a:p>
        </p:txBody>
      </p:sp>
      <p:sp>
        <p:nvSpPr>
          <p:cNvPr id="8" name="Text 6"/>
          <p:cNvSpPr/>
          <p:nvPr/>
        </p:nvSpPr>
        <p:spPr>
          <a:xfrm>
            <a:off x="640080" y="3383280"/>
            <a:ext cx="3749040" cy="1234440"/>
          </a:xfrm>
          <a:prstGeom prst="rect">
            <a:avLst/>
          </a:prstGeom>
          <a:noFill/>
          <a:ln/>
        </p:spPr>
        <p:txBody>
          <a:bodyPr wrap="square" rtlCol="0" anchor="ctr"/>
          <a:lstStyle/>
          <a:p>
            <a:pPr algn="ctr" indent="0" marL="0">
              <a:buNone/>
            </a:pPr>
            <a:r>
              <a:rPr lang="en-US" sz="1300" dirty="0">
                <a:solidFill>
                  <a:srgbClr val="FFFFFF"/>
                </a:solidFill>
                <a:latin typeface="Arial" pitchFamily="34" charset="0"/>
                <a:ea typeface="Arial" pitchFamily="34" charset="-122"/>
                <a:cs typeface="Arial" pitchFamily="34" charset="-120"/>
              </a:rPr>
              <a:t>Systems</a:t>
            </a:r>
            <a:endParaRPr lang="en-US" sz="1300" dirty="0"/>
          </a:p>
          <a:p>
            <a:pPr algn="ctr" indent="0" marL="0">
              <a:buNone/>
            </a:pPr>
            <a:r>
              <a:rPr lang="en-US" sz="1300" dirty="0">
                <a:solidFill>
                  <a:srgbClr val="FFFFFF"/>
                </a:solidFill>
                <a:latin typeface="Arial" pitchFamily="34" charset="0"/>
                <a:ea typeface="Arial" pitchFamily="34" charset="-122"/>
                <a:cs typeface="Arial" pitchFamily="34" charset="-120"/>
              </a:rPr>
              <a:t>Leadership</a:t>
            </a:r>
            <a:endParaRPr lang="en-US" sz="1300" dirty="0"/>
          </a:p>
          <a:p>
            <a:pPr algn="ctr" indent="0" marL="0">
              <a:buNone/>
            </a:pPr>
            <a:r>
              <a:rPr lang="en-US" sz="1300" dirty="0">
                <a:solidFill>
                  <a:srgbClr val="FFFFFF"/>
                </a:solidFill>
                <a:latin typeface="Arial" pitchFamily="34" charset="0"/>
                <a:ea typeface="Arial" pitchFamily="34" charset="-122"/>
                <a:cs typeface="Arial" pitchFamily="34" charset="-120"/>
              </a:rPr>
              <a:t>Finance</a:t>
            </a:r>
            <a:endParaRPr lang="en-US" sz="1300" dirty="0"/>
          </a:p>
          <a:p>
            <a:pPr algn="ctr" indent="0" marL="0">
              <a:buNone/>
            </a:pPr>
            <a:r>
              <a:rPr lang="en-US" sz="1300" dirty="0">
                <a:solidFill>
                  <a:srgbClr val="FFFFFF"/>
                </a:solidFill>
                <a:latin typeface="Arial" pitchFamily="34" charset="0"/>
                <a:ea typeface="Arial" pitchFamily="34" charset="-122"/>
                <a:cs typeface="Arial" pitchFamily="34" charset="-120"/>
              </a:rPr>
              <a:t>Communication</a:t>
            </a:r>
            <a:endParaRPr lang="en-US" sz="1300" dirty="0"/>
          </a:p>
          <a:p>
            <a:pPr algn="ctr" indent="0" marL="0">
              <a:buNone/>
            </a:pPr>
            <a:r>
              <a:rPr lang="en-US" sz="1300" dirty="0">
                <a:solidFill>
                  <a:srgbClr val="FFFFFF"/>
                </a:solidFill>
                <a:latin typeface="Arial" pitchFamily="34" charset="0"/>
                <a:ea typeface="Arial" pitchFamily="34" charset="-122"/>
                <a:cs typeface="Arial" pitchFamily="34" charset="-120"/>
              </a:rPr>
              <a:t>Strategy</a:t>
            </a:r>
            <a:endParaRPr lang="en-US" sz="1300" dirty="0"/>
          </a:p>
        </p:txBody>
      </p:sp>
      <p:sp>
        <p:nvSpPr>
          <p:cNvPr id="9" name="Shape 7"/>
          <p:cNvSpPr/>
          <p:nvPr/>
        </p:nvSpPr>
        <p:spPr>
          <a:xfrm>
            <a:off x="5029200" y="2834640"/>
            <a:ext cx="4114800" cy="1920240"/>
          </a:xfrm>
          <a:prstGeom prst="roundRect">
            <a:avLst>
              <a:gd name="adj" fmla="val 4762"/>
            </a:avLst>
          </a:prstGeom>
          <a:solidFill>
            <a:srgbClr val="D4A017"/>
          </a:solidFill>
          <a:ln/>
          <a:effectLst>
            <a:outerShdw sx="100000" sy="100000" kx="0" ky="0" algn="bl" rotWithShape="0" blurRad="101600" dist="38100" dir="2700000">
              <a:srgbClr val="000000">
                <a:alpha val="14000"/>
              </a:srgbClr>
            </a:outerShdw>
          </a:effectLst>
        </p:spPr>
      </p:sp>
      <p:sp>
        <p:nvSpPr>
          <p:cNvPr id="10" name="Text 8"/>
          <p:cNvSpPr/>
          <p:nvPr/>
        </p:nvSpPr>
        <p:spPr>
          <a:xfrm>
            <a:off x="5120640" y="2926080"/>
            <a:ext cx="3931920" cy="411480"/>
          </a:xfrm>
          <a:prstGeom prst="rect">
            <a:avLst/>
          </a:prstGeom>
          <a:noFill/>
          <a:ln/>
        </p:spPr>
        <p:txBody>
          <a:bodyPr wrap="square" rtlCol="0" anchor="ctr"/>
          <a:lstStyle/>
          <a:p>
            <a:pPr algn="ctr" indent="0" marL="0">
              <a:buNone/>
            </a:pPr>
            <a:r>
              <a:rPr lang="en-US" sz="1400" b="1" dirty="0">
                <a:solidFill>
                  <a:srgbClr val="111111"/>
                </a:solidFill>
                <a:latin typeface="Arial" pitchFamily="34" charset="0"/>
                <a:ea typeface="Arial" pitchFamily="34" charset="-122"/>
                <a:cs typeface="Arial" pitchFamily="34" charset="-120"/>
              </a:rPr>
              <a:t>Many Believers Have</a:t>
            </a:r>
            <a:endParaRPr lang="en-US" sz="1400" dirty="0"/>
          </a:p>
        </p:txBody>
      </p:sp>
      <p:sp>
        <p:nvSpPr>
          <p:cNvPr id="11" name="Text 9"/>
          <p:cNvSpPr/>
          <p:nvPr/>
        </p:nvSpPr>
        <p:spPr>
          <a:xfrm>
            <a:off x="5212080" y="3383280"/>
            <a:ext cx="3749040" cy="1234440"/>
          </a:xfrm>
          <a:prstGeom prst="rect">
            <a:avLst/>
          </a:prstGeom>
          <a:noFill/>
          <a:ln/>
        </p:spPr>
        <p:txBody>
          <a:bodyPr wrap="square" rtlCol="0" anchor="ctr"/>
          <a:lstStyle/>
          <a:p>
            <a:pPr algn="ctr" indent="0" marL="0">
              <a:buNone/>
            </a:pPr>
            <a:r>
              <a:rPr lang="en-US" sz="1300" dirty="0">
                <a:solidFill>
                  <a:srgbClr val="111111"/>
                </a:solidFill>
                <a:latin typeface="Arial" pitchFamily="34" charset="0"/>
                <a:ea typeface="Arial" pitchFamily="34" charset="-122"/>
                <a:cs typeface="Arial" pitchFamily="34" charset="-120"/>
              </a:rPr>
              <a:t>Greater Truth</a:t>
            </a:r>
            <a:endParaRPr lang="en-US" sz="1300" dirty="0"/>
          </a:p>
          <a:p>
            <a:pPr algn="ctr" indent="0" marL="0">
              <a:buNone/>
            </a:pPr>
            <a:r>
              <a:rPr lang="en-US" sz="1300" dirty="0">
                <a:solidFill>
                  <a:srgbClr val="111111"/>
                </a:solidFill>
                <a:latin typeface="Arial" pitchFamily="34" charset="0"/>
                <a:ea typeface="Arial" pitchFamily="34" charset="-122"/>
                <a:cs typeface="Arial" pitchFamily="34" charset="-120"/>
              </a:rPr>
              <a:t>But less understanding</a:t>
            </a:r>
            <a:endParaRPr lang="en-US" sz="1300" dirty="0"/>
          </a:p>
          <a:p>
            <a:pPr algn="ctr" indent="0" marL="0">
              <a:buNone/>
            </a:pPr>
            <a:r>
              <a:rPr lang="en-US" sz="1300" dirty="0">
                <a:solidFill>
                  <a:srgbClr val="111111"/>
                </a:solidFill>
                <a:latin typeface="Arial" pitchFamily="34" charset="0"/>
                <a:ea typeface="Arial" pitchFamily="34" charset="-122"/>
                <a:cs typeface="Arial" pitchFamily="34" charset="-120"/>
              </a:rPr>
              <a:t>Spiritual power</a:t>
            </a:r>
            <a:endParaRPr lang="en-US" sz="1300" dirty="0"/>
          </a:p>
          <a:p>
            <a:pPr algn="ctr" indent="0" marL="0">
              <a:buNone/>
            </a:pPr>
            <a:r>
              <a:rPr lang="en-US" sz="1300" dirty="0">
                <a:solidFill>
                  <a:srgbClr val="111111"/>
                </a:solidFill>
                <a:latin typeface="Arial" pitchFamily="34" charset="0"/>
                <a:ea typeface="Arial" pitchFamily="34" charset="-122"/>
                <a:cs typeface="Arial" pitchFamily="34" charset="-120"/>
              </a:rPr>
              <a:t>But limited effectiveness</a:t>
            </a:r>
            <a:endParaRPr lang="en-US" sz="13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9F6EF"/>
        </a:solidFill>
      </p:bgPr>
    </p:bg>
    <p:spTree>
      <p:nvGrpSpPr>
        <p:cNvPr id="1" name=""/>
        <p:cNvGrpSpPr/>
        <p:nvPr/>
      </p:nvGrpSpPr>
      <p:grpSpPr>
        <a:xfrm>
          <a:off x="0" y="0"/>
          <a:ext cx="0" cy="0"/>
          <a:chOff x="0" y="0"/>
          <a:chExt cx="0" cy="0"/>
        </a:xfrm>
      </p:grpSpPr>
      <p:sp>
        <p:nvSpPr>
          <p:cNvPr id="2" name="Shape 0"/>
          <p:cNvSpPr/>
          <p:nvPr/>
        </p:nvSpPr>
        <p:spPr>
          <a:xfrm>
            <a:off x="0" y="0"/>
            <a:ext cx="9144000" cy="594360"/>
          </a:xfrm>
          <a:prstGeom prst="rect">
            <a:avLst/>
          </a:prstGeom>
          <a:solidFill>
            <a:srgbClr val="1A3A2A"/>
          </a:solidFill>
          <a:ln w="12700">
            <a:solidFill>
              <a:srgbClr val="1A3A2A"/>
            </a:solidFill>
            <a:prstDash val="solid"/>
          </a:ln>
        </p:spPr>
      </p:sp>
      <p:pic>
        <p:nvPicPr>
          <p:cNvPr id="3" name="Image 0" descr="preencoded.png">    </p:cNvPr>
          <p:cNvPicPr>
            <a:picLocks noChangeAspect="1"/>
          </p:cNvPicPr>
          <p:nvPr/>
        </p:nvPicPr>
        <p:blipFill>
          <a:blip r:embed="rId1"/>
          <a:stretch>
            <a:fillRect/>
          </a:stretch>
        </p:blipFill>
        <p:spPr>
          <a:xfrm>
            <a:off x="228600" y="91440"/>
            <a:ext cx="411480" cy="411480"/>
          </a:xfrm>
          <a:prstGeom prst="rect">
            <a:avLst/>
          </a:prstGeom>
        </p:spPr>
      </p:pic>
      <p:sp>
        <p:nvSpPr>
          <p:cNvPr id="4" name="Text 1"/>
          <p:cNvSpPr/>
          <p:nvPr/>
        </p:nvSpPr>
        <p:spPr>
          <a:xfrm>
            <a:off x="731520" y="91440"/>
            <a:ext cx="7955280" cy="411480"/>
          </a:xfrm>
          <a:prstGeom prst="rect">
            <a:avLst/>
          </a:prstGeom>
          <a:noFill/>
          <a:ln/>
        </p:spPr>
        <p:txBody>
          <a:bodyPr wrap="square" rtlCol="0" anchor="ctr"/>
          <a:lstStyle/>
          <a:p>
            <a:pPr indent="0" marL="0">
              <a:buNone/>
            </a:pPr>
            <a:r>
              <a:rPr lang="en-US" sz="1400" b="1" spc="400" kern="0" dirty="0">
                <a:solidFill>
                  <a:srgbClr val="D4A017"/>
                </a:solidFill>
                <a:latin typeface="Arial" pitchFamily="34" charset="0"/>
                <a:ea typeface="Arial" pitchFamily="34" charset="-122"/>
                <a:cs typeface="Arial" pitchFamily="34" charset="-120"/>
              </a:rPr>
              <a:t>HOW TO GET UNDERSTANDING</a:t>
            </a:r>
            <a:endParaRPr lang="en-US" sz="1400" dirty="0"/>
          </a:p>
        </p:txBody>
      </p:sp>
      <p:sp>
        <p:nvSpPr>
          <p:cNvPr id="5" name="Shape 2"/>
          <p:cNvSpPr/>
          <p:nvPr/>
        </p:nvSpPr>
        <p:spPr>
          <a:xfrm>
            <a:off x="320040" y="749808"/>
            <a:ext cx="8503920" cy="658368"/>
          </a:xfrm>
          <a:prstGeom prst="roundRect">
            <a:avLst>
              <a:gd name="adj" fmla="val 11111"/>
            </a:avLst>
          </a:prstGeom>
          <a:solidFill>
            <a:srgbClr val="1A3A2A"/>
          </a:solidFill>
          <a:ln/>
          <a:effectLst>
            <a:outerShdw sx="100000" sy="100000" kx="0" ky="0" algn="bl" rotWithShape="0" blurRad="101600" dist="38100" dir="2700000">
              <a:srgbClr val="000000">
                <a:alpha val="14000"/>
              </a:srgbClr>
            </a:outerShdw>
          </a:effectLst>
        </p:spPr>
      </p:sp>
      <p:sp>
        <p:nvSpPr>
          <p:cNvPr id="6" name="Shape 3"/>
          <p:cNvSpPr/>
          <p:nvPr/>
        </p:nvSpPr>
        <p:spPr>
          <a:xfrm>
            <a:off x="457200" y="859536"/>
            <a:ext cx="438912" cy="438912"/>
          </a:xfrm>
          <a:prstGeom prst="ellipse">
            <a:avLst/>
          </a:prstGeom>
          <a:solidFill>
            <a:srgbClr val="D4A017"/>
          </a:solidFill>
          <a:ln w="12700">
            <a:solidFill>
              <a:srgbClr val="D4A017"/>
            </a:solidFill>
            <a:prstDash val="solid"/>
          </a:ln>
        </p:spPr>
      </p:sp>
      <p:sp>
        <p:nvSpPr>
          <p:cNvPr id="7" name="Text 4"/>
          <p:cNvSpPr/>
          <p:nvPr/>
        </p:nvSpPr>
        <p:spPr>
          <a:xfrm>
            <a:off x="457200" y="859536"/>
            <a:ext cx="438912" cy="438912"/>
          </a:xfrm>
          <a:prstGeom prst="rect">
            <a:avLst/>
          </a:prstGeom>
          <a:noFill/>
          <a:ln/>
        </p:spPr>
        <p:txBody>
          <a:bodyPr wrap="square" rtlCol="0" anchor="ctr"/>
          <a:lstStyle/>
          <a:p>
            <a:pPr algn="ctr" indent="0" marL="0">
              <a:buNone/>
            </a:pPr>
            <a:r>
              <a:rPr lang="en-US" sz="1600" b="1" dirty="0">
                <a:solidFill>
                  <a:srgbClr val="111111"/>
                </a:solidFill>
                <a:latin typeface="Arial" pitchFamily="34" charset="0"/>
                <a:ea typeface="Arial" pitchFamily="34" charset="-122"/>
                <a:cs typeface="Arial" pitchFamily="34" charset="-120"/>
              </a:rPr>
              <a:t>1</a:t>
            </a:r>
            <a:endParaRPr lang="en-US" sz="1600" dirty="0"/>
          </a:p>
        </p:txBody>
      </p:sp>
      <p:sp>
        <p:nvSpPr>
          <p:cNvPr id="8" name="Text 5"/>
          <p:cNvSpPr/>
          <p:nvPr/>
        </p:nvSpPr>
        <p:spPr>
          <a:xfrm>
            <a:off x="1051560" y="841248"/>
            <a:ext cx="3474720" cy="475488"/>
          </a:xfrm>
          <a:prstGeom prst="rect">
            <a:avLst/>
          </a:prstGeom>
          <a:noFill/>
          <a:ln/>
        </p:spPr>
        <p:txBody>
          <a:bodyPr wrap="square" rtlCol="0" anchor="ctr"/>
          <a:lstStyle/>
          <a:p>
            <a:pPr indent="0" marL="0">
              <a:buNone/>
            </a:pPr>
            <a:r>
              <a:rPr lang="en-US" sz="1500" b="1" dirty="0">
                <a:solidFill>
                  <a:srgbClr val="FFFFFF"/>
                </a:solidFill>
                <a:latin typeface="Arial" pitchFamily="34" charset="0"/>
                <a:ea typeface="Arial" pitchFamily="34" charset="-122"/>
                <a:cs typeface="Arial" pitchFamily="34" charset="-120"/>
              </a:rPr>
              <a:t>Seek God For It</a:t>
            </a:r>
            <a:endParaRPr lang="en-US" sz="1500" dirty="0"/>
          </a:p>
        </p:txBody>
      </p:sp>
      <p:sp>
        <p:nvSpPr>
          <p:cNvPr id="9" name="Text 6"/>
          <p:cNvSpPr/>
          <p:nvPr/>
        </p:nvSpPr>
        <p:spPr>
          <a:xfrm>
            <a:off x="4663440" y="841248"/>
            <a:ext cx="1645920" cy="475488"/>
          </a:xfrm>
          <a:prstGeom prst="rect">
            <a:avLst/>
          </a:prstGeom>
          <a:noFill/>
          <a:ln/>
        </p:spPr>
        <p:txBody>
          <a:bodyPr wrap="square" rtlCol="0" anchor="ctr"/>
          <a:lstStyle/>
          <a:p>
            <a:pPr indent="0" marL="0">
              <a:buNone/>
            </a:pPr>
            <a:r>
              <a:rPr lang="en-US" sz="1200" i="1" dirty="0">
                <a:solidFill>
                  <a:srgbClr val="D4A017"/>
                </a:solidFill>
                <a:latin typeface="Arial" pitchFamily="34" charset="0"/>
                <a:ea typeface="Arial" pitchFamily="34" charset="-122"/>
                <a:cs typeface="Arial" pitchFamily="34" charset="-120"/>
              </a:rPr>
              <a:t>James 1:5</a:t>
            </a:r>
            <a:endParaRPr lang="en-US" sz="1200" dirty="0"/>
          </a:p>
        </p:txBody>
      </p:sp>
      <p:sp>
        <p:nvSpPr>
          <p:cNvPr id="10" name="Text 7"/>
          <p:cNvSpPr/>
          <p:nvPr/>
        </p:nvSpPr>
        <p:spPr>
          <a:xfrm>
            <a:off x="6400800" y="841248"/>
            <a:ext cx="2194560" cy="475488"/>
          </a:xfrm>
          <a:prstGeom prst="rect">
            <a:avLst/>
          </a:prstGeom>
          <a:noFill/>
          <a:ln/>
        </p:spPr>
        <p:txBody>
          <a:bodyPr wrap="square" rtlCol="0" anchor="ctr"/>
          <a:lstStyle/>
          <a:p>
            <a:pPr indent="0" marL="0">
              <a:buNone/>
            </a:pPr>
            <a:r>
              <a:rPr lang="en-US" sz="1100" dirty="0">
                <a:solidFill>
                  <a:srgbClr val="CCCCCC"/>
                </a:solidFill>
                <a:latin typeface="Arial" pitchFamily="34" charset="0"/>
                <a:ea typeface="Arial" pitchFamily="34" charset="-122"/>
                <a:cs typeface="Arial" pitchFamily="34" charset="-120"/>
              </a:rPr>
              <a:t>Ask God — understanding begins in prayer</a:t>
            </a:r>
            <a:endParaRPr lang="en-US" sz="1100" dirty="0"/>
          </a:p>
        </p:txBody>
      </p:sp>
      <p:sp>
        <p:nvSpPr>
          <p:cNvPr id="11" name="Shape 8"/>
          <p:cNvSpPr/>
          <p:nvPr/>
        </p:nvSpPr>
        <p:spPr>
          <a:xfrm>
            <a:off x="320040" y="1554480"/>
            <a:ext cx="8503920" cy="658368"/>
          </a:xfrm>
          <a:prstGeom prst="roundRect">
            <a:avLst>
              <a:gd name="adj" fmla="val 11111"/>
            </a:avLst>
          </a:prstGeom>
          <a:solidFill>
            <a:srgbClr val="1A3A2A"/>
          </a:solidFill>
          <a:ln/>
          <a:effectLst>
            <a:outerShdw sx="100000" sy="100000" kx="0" ky="0" algn="bl" rotWithShape="0" blurRad="101600" dist="38100" dir="2700000">
              <a:srgbClr val="000000">
                <a:alpha val="14000"/>
              </a:srgbClr>
            </a:outerShdw>
          </a:effectLst>
        </p:spPr>
      </p:sp>
      <p:sp>
        <p:nvSpPr>
          <p:cNvPr id="12" name="Shape 9"/>
          <p:cNvSpPr/>
          <p:nvPr/>
        </p:nvSpPr>
        <p:spPr>
          <a:xfrm>
            <a:off x="457200" y="1664208"/>
            <a:ext cx="438912" cy="438912"/>
          </a:xfrm>
          <a:prstGeom prst="ellipse">
            <a:avLst/>
          </a:prstGeom>
          <a:solidFill>
            <a:srgbClr val="D4A017"/>
          </a:solidFill>
          <a:ln w="12700">
            <a:solidFill>
              <a:srgbClr val="D4A017"/>
            </a:solidFill>
            <a:prstDash val="solid"/>
          </a:ln>
        </p:spPr>
      </p:sp>
      <p:sp>
        <p:nvSpPr>
          <p:cNvPr id="13" name="Text 10"/>
          <p:cNvSpPr/>
          <p:nvPr/>
        </p:nvSpPr>
        <p:spPr>
          <a:xfrm>
            <a:off x="457200" y="1664208"/>
            <a:ext cx="438912" cy="438912"/>
          </a:xfrm>
          <a:prstGeom prst="rect">
            <a:avLst/>
          </a:prstGeom>
          <a:noFill/>
          <a:ln/>
        </p:spPr>
        <p:txBody>
          <a:bodyPr wrap="square" rtlCol="0" anchor="ctr"/>
          <a:lstStyle/>
          <a:p>
            <a:pPr algn="ctr" indent="0" marL="0">
              <a:buNone/>
            </a:pPr>
            <a:r>
              <a:rPr lang="en-US" sz="1600" b="1" dirty="0">
                <a:solidFill>
                  <a:srgbClr val="111111"/>
                </a:solidFill>
                <a:latin typeface="Arial" pitchFamily="34" charset="0"/>
                <a:ea typeface="Arial" pitchFamily="34" charset="-122"/>
                <a:cs typeface="Arial" pitchFamily="34" charset="-120"/>
              </a:rPr>
              <a:t>2</a:t>
            </a:r>
            <a:endParaRPr lang="en-US" sz="1600" dirty="0"/>
          </a:p>
        </p:txBody>
      </p:sp>
      <p:sp>
        <p:nvSpPr>
          <p:cNvPr id="14" name="Text 11"/>
          <p:cNvSpPr/>
          <p:nvPr/>
        </p:nvSpPr>
        <p:spPr>
          <a:xfrm>
            <a:off x="1051560" y="1645920"/>
            <a:ext cx="3474720" cy="475488"/>
          </a:xfrm>
          <a:prstGeom prst="rect">
            <a:avLst/>
          </a:prstGeom>
          <a:noFill/>
          <a:ln/>
        </p:spPr>
        <p:txBody>
          <a:bodyPr wrap="square" rtlCol="0" anchor="ctr"/>
          <a:lstStyle/>
          <a:p>
            <a:pPr indent="0" marL="0">
              <a:buNone/>
            </a:pPr>
            <a:r>
              <a:rPr lang="en-US" sz="1500" b="1" dirty="0">
                <a:solidFill>
                  <a:srgbClr val="FFFFFF"/>
                </a:solidFill>
                <a:latin typeface="Arial" pitchFamily="34" charset="0"/>
                <a:ea typeface="Arial" pitchFamily="34" charset="-122"/>
                <a:cs typeface="Arial" pitchFamily="34" charset="-120"/>
              </a:rPr>
              <a:t>Study God's Word</a:t>
            </a:r>
            <a:endParaRPr lang="en-US" sz="1500" dirty="0"/>
          </a:p>
        </p:txBody>
      </p:sp>
      <p:sp>
        <p:nvSpPr>
          <p:cNvPr id="15" name="Text 12"/>
          <p:cNvSpPr/>
          <p:nvPr/>
        </p:nvSpPr>
        <p:spPr>
          <a:xfrm>
            <a:off x="4663440" y="1645920"/>
            <a:ext cx="1645920" cy="475488"/>
          </a:xfrm>
          <a:prstGeom prst="rect">
            <a:avLst/>
          </a:prstGeom>
          <a:noFill/>
          <a:ln/>
        </p:spPr>
        <p:txBody>
          <a:bodyPr wrap="square" rtlCol="0" anchor="ctr"/>
          <a:lstStyle/>
          <a:p>
            <a:pPr indent="0" marL="0">
              <a:buNone/>
            </a:pPr>
            <a:r>
              <a:rPr lang="en-US" sz="1200" i="1" dirty="0">
                <a:solidFill>
                  <a:srgbClr val="D4A017"/>
                </a:solidFill>
                <a:latin typeface="Arial" pitchFamily="34" charset="0"/>
                <a:ea typeface="Arial" pitchFamily="34" charset="-122"/>
                <a:cs typeface="Arial" pitchFamily="34" charset="-120"/>
              </a:rPr>
              <a:t>2 Timothy 2:15</a:t>
            </a:r>
            <a:endParaRPr lang="en-US" sz="1200" dirty="0"/>
          </a:p>
        </p:txBody>
      </p:sp>
      <p:sp>
        <p:nvSpPr>
          <p:cNvPr id="16" name="Text 13"/>
          <p:cNvSpPr/>
          <p:nvPr/>
        </p:nvSpPr>
        <p:spPr>
          <a:xfrm>
            <a:off x="6400800" y="1645920"/>
            <a:ext cx="2194560" cy="475488"/>
          </a:xfrm>
          <a:prstGeom prst="rect">
            <a:avLst/>
          </a:prstGeom>
          <a:noFill/>
          <a:ln/>
        </p:spPr>
        <p:txBody>
          <a:bodyPr wrap="square" rtlCol="0" anchor="ctr"/>
          <a:lstStyle/>
          <a:p>
            <a:pPr indent="0" marL="0">
              <a:buNone/>
            </a:pPr>
            <a:r>
              <a:rPr lang="en-US" sz="1100" dirty="0">
                <a:solidFill>
                  <a:srgbClr val="CCCCCC"/>
                </a:solidFill>
                <a:latin typeface="Arial" pitchFamily="34" charset="0"/>
                <a:ea typeface="Arial" pitchFamily="34" charset="-122"/>
                <a:cs typeface="Arial" pitchFamily="34" charset="-120"/>
              </a:rPr>
              <a:t>Consistent, disciplined engagement with Scripture</a:t>
            </a:r>
            <a:endParaRPr lang="en-US" sz="1100" dirty="0"/>
          </a:p>
        </p:txBody>
      </p:sp>
      <p:sp>
        <p:nvSpPr>
          <p:cNvPr id="17" name="Shape 14"/>
          <p:cNvSpPr/>
          <p:nvPr/>
        </p:nvSpPr>
        <p:spPr>
          <a:xfrm>
            <a:off x="320040" y="2359152"/>
            <a:ext cx="8503920" cy="658368"/>
          </a:xfrm>
          <a:prstGeom prst="roundRect">
            <a:avLst>
              <a:gd name="adj" fmla="val 11111"/>
            </a:avLst>
          </a:prstGeom>
          <a:solidFill>
            <a:srgbClr val="1A3A2A"/>
          </a:solidFill>
          <a:ln/>
          <a:effectLst>
            <a:outerShdw sx="100000" sy="100000" kx="0" ky="0" algn="bl" rotWithShape="0" blurRad="101600" dist="38100" dir="2700000">
              <a:srgbClr val="000000">
                <a:alpha val="14000"/>
              </a:srgbClr>
            </a:outerShdw>
          </a:effectLst>
        </p:spPr>
      </p:sp>
      <p:sp>
        <p:nvSpPr>
          <p:cNvPr id="18" name="Shape 15"/>
          <p:cNvSpPr/>
          <p:nvPr/>
        </p:nvSpPr>
        <p:spPr>
          <a:xfrm>
            <a:off x="457200" y="2468880"/>
            <a:ext cx="438912" cy="438912"/>
          </a:xfrm>
          <a:prstGeom prst="ellipse">
            <a:avLst/>
          </a:prstGeom>
          <a:solidFill>
            <a:srgbClr val="D4A017"/>
          </a:solidFill>
          <a:ln w="12700">
            <a:solidFill>
              <a:srgbClr val="D4A017"/>
            </a:solidFill>
            <a:prstDash val="solid"/>
          </a:ln>
        </p:spPr>
      </p:sp>
      <p:sp>
        <p:nvSpPr>
          <p:cNvPr id="19" name="Text 16"/>
          <p:cNvSpPr/>
          <p:nvPr/>
        </p:nvSpPr>
        <p:spPr>
          <a:xfrm>
            <a:off x="457200" y="2468880"/>
            <a:ext cx="438912" cy="438912"/>
          </a:xfrm>
          <a:prstGeom prst="rect">
            <a:avLst/>
          </a:prstGeom>
          <a:noFill/>
          <a:ln/>
        </p:spPr>
        <p:txBody>
          <a:bodyPr wrap="square" rtlCol="0" anchor="ctr"/>
          <a:lstStyle/>
          <a:p>
            <a:pPr algn="ctr" indent="0" marL="0">
              <a:buNone/>
            </a:pPr>
            <a:r>
              <a:rPr lang="en-US" sz="1600" b="1" dirty="0">
                <a:solidFill>
                  <a:srgbClr val="111111"/>
                </a:solidFill>
                <a:latin typeface="Arial" pitchFamily="34" charset="0"/>
                <a:ea typeface="Arial" pitchFamily="34" charset="-122"/>
                <a:cs typeface="Arial" pitchFamily="34" charset="-120"/>
              </a:rPr>
              <a:t>3</a:t>
            </a:r>
            <a:endParaRPr lang="en-US" sz="1600" dirty="0"/>
          </a:p>
        </p:txBody>
      </p:sp>
      <p:sp>
        <p:nvSpPr>
          <p:cNvPr id="20" name="Text 17"/>
          <p:cNvSpPr/>
          <p:nvPr/>
        </p:nvSpPr>
        <p:spPr>
          <a:xfrm>
            <a:off x="1051560" y="2450592"/>
            <a:ext cx="3474720" cy="475488"/>
          </a:xfrm>
          <a:prstGeom prst="rect">
            <a:avLst/>
          </a:prstGeom>
          <a:noFill/>
          <a:ln/>
        </p:spPr>
        <p:txBody>
          <a:bodyPr wrap="square" rtlCol="0" anchor="ctr"/>
          <a:lstStyle/>
          <a:p>
            <a:pPr indent="0" marL="0">
              <a:buNone/>
            </a:pPr>
            <a:r>
              <a:rPr lang="en-US" sz="1500" b="1" dirty="0">
                <a:solidFill>
                  <a:srgbClr val="FFFFFF"/>
                </a:solidFill>
                <a:latin typeface="Arial" pitchFamily="34" charset="0"/>
                <a:ea typeface="Arial" pitchFamily="34" charset="-122"/>
                <a:cs typeface="Arial" pitchFamily="34" charset="-120"/>
              </a:rPr>
              <a:t>Learn From Experience</a:t>
            </a:r>
            <a:endParaRPr lang="en-US" sz="1500" dirty="0"/>
          </a:p>
        </p:txBody>
      </p:sp>
      <p:sp>
        <p:nvSpPr>
          <p:cNvPr id="21" name="Text 18"/>
          <p:cNvSpPr/>
          <p:nvPr/>
        </p:nvSpPr>
        <p:spPr>
          <a:xfrm>
            <a:off x="4663440" y="2450592"/>
            <a:ext cx="1645920" cy="475488"/>
          </a:xfrm>
          <a:prstGeom prst="rect">
            <a:avLst/>
          </a:prstGeom>
          <a:noFill/>
          <a:ln/>
        </p:spPr>
        <p:txBody>
          <a:bodyPr wrap="square" rtlCol="0" anchor="ctr"/>
          <a:lstStyle/>
          <a:p>
            <a:pPr indent="0" marL="0">
              <a:buNone/>
            </a:pPr>
            <a:r>
              <a:rPr lang="en-US" sz="1200" i="1" dirty="0">
                <a:solidFill>
                  <a:srgbClr val="D4A017"/>
                </a:solidFill>
                <a:latin typeface="Arial" pitchFamily="34" charset="0"/>
                <a:ea typeface="Arial" pitchFamily="34" charset="-122"/>
                <a:cs typeface="Arial" pitchFamily="34" charset="-120"/>
              </a:rPr>
              <a:t>Romans 5:3-4</a:t>
            </a:r>
            <a:endParaRPr lang="en-US" sz="1200" dirty="0"/>
          </a:p>
        </p:txBody>
      </p:sp>
      <p:sp>
        <p:nvSpPr>
          <p:cNvPr id="22" name="Text 19"/>
          <p:cNvSpPr/>
          <p:nvPr/>
        </p:nvSpPr>
        <p:spPr>
          <a:xfrm>
            <a:off x="6400800" y="2450592"/>
            <a:ext cx="2194560" cy="475488"/>
          </a:xfrm>
          <a:prstGeom prst="rect">
            <a:avLst/>
          </a:prstGeom>
          <a:noFill/>
          <a:ln/>
        </p:spPr>
        <p:txBody>
          <a:bodyPr wrap="square" rtlCol="0" anchor="ctr"/>
          <a:lstStyle/>
          <a:p>
            <a:pPr indent="0" marL="0">
              <a:buNone/>
            </a:pPr>
            <a:r>
              <a:rPr lang="en-US" sz="1100" dirty="0">
                <a:solidFill>
                  <a:srgbClr val="CCCCCC"/>
                </a:solidFill>
                <a:latin typeface="Arial" pitchFamily="34" charset="0"/>
                <a:ea typeface="Arial" pitchFamily="34" charset="-122"/>
                <a:cs typeface="Arial" pitchFamily="34" charset="-120"/>
              </a:rPr>
              <a:t>Pain is a classroom. Stop running from the lesson.</a:t>
            </a:r>
            <a:endParaRPr lang="en-US" sz="1100" dirty="0"/>
          </a:p>
        </p:txBody>
      </p:sp>
      <p:sp>
        <p:nvSpPr>
          <p:cNvPr id="23" name="Shape 20"/>
          <p:cNvSpPr/>
          <p:nvPr/>
        </p:nvSpPr>
        <p:spPr>
          <a:xfrm>
            <a:off x="320040" y="3163824"/>
            <a:ext cx="8503920" cy="658368"/>
          </a:xfrm>
          <a:prstGeom prst="roundRect">
            <a:avLst>
              <a:gd name="adj" fmla="val 11111"/>
            </a:avLst>
          </a:prstGeom>
          <a:solidFill>
            <a:srgbClr val="1A3A2A"/>
          </a:solidFill>
          <a:ln/>
          <a:effectLst>
            <a:outerShdw sx="100000" sy="100000" kx="0" ky="0" algn="bl" rotWithShape="0" blurRad="101600" dist="38100" dir="2700000">
              <a:srgbClr val="000000">
                <a:alpha val="14000"/>
              </a:srgbClr>
            </a:outerShdw>
          </a:effectLst>
        </p:spPr>
      </p:sp>
      <p:sp>
        <p:nvSpPr>
          <p:cNvPr id="24" name="Shape 21"/>
          <p:cNvSpPr/>
          <p:nvPr/>
        </p:nvSpPr>
        <p:spPr>
          <a:xfrm>
            <a:off x="457200" y="3273552"/>
            <a:ext cx="438912" cy="438912"/>
          </a:xfrm>
          <a:prstGeom prst="ellipse">
            <a:avLst/>
          </a:prstGeom>
          <a:solidFill>
            <a:srgbClr val="D4A017"/>
          </a:solidFill>
          <a:ln w="12700">
            <a:solidFill>
              <a:srgbClr val="D4A017"/>
            </a:solidFill>
            <a:prstDash val="solid"/>
          </a:ln>
        </p:spPr>
      </p:sp>
      <p:sp>
        <p:nvSpPr>
          <p:cNvPr id="25" name="Text 22"/>
          <p:cNvSpPr/>
          <p:nvPr/>
        </p:nvSpPr>
        <p:spPr>
          <a:xfrm>
            <a:off x="457200" y="3273552"/>
            <a:ext cx="438912" cy="438912"/>
          </a:xfrm>
          <a:prstGeom prst="rect">
            <a:avLst/>
          </a:prstGeom>
          <a:noFill/>
          <a:ln/>
        </p:spPr>
        <p:txBody>
          <a:bodyPr wrap="square" rtlCol="0" anchor="ctr"/>
          <a:lstStyle/>
          <a:p>
            <a:pPr algn="ctr" indent="0" marL="0">
              <a:buNone/>
            </a:pPr>
            <a:r>
              <a:rPr lang="en-US" sz="1600" b="1" dirty="0">
                <a:solidFill>
                  <a:srgbClr val="111111"/>
                </a:solidFill>
                <a:latin typeface="Arial" pitchFamily="34" charset="0"/>
                <a:ea typeface="Arial" pitchFamily="34" charset="-122"/>
                <a:cs typeface="Arial" pitchFamily="34" charset="-120"/>
              </a:rPr>
              <a:t>4</a:t>
            </a:r>
            <a:endParaRPr lang="en-US" sz="1600" dirty="0"/>
          </a:p>
        </p:txBody>
      </p:sp>
      <p:sp>
        <p:nvSpPr>
          <p:cNvPr id="26" name="Text 23"/>
          <p:cNvSpPr/>
          <p:nvPr/>
        </p:nvSpPr>
        <p:spPr>
          <a:xfrm>
            <a:off x="1051560" y="3255264"/>
            <a:ext cx="3474720" cy="475488"/>
          </a:xfrm>
          <a:prstGeom prst="rect">
            <a:avLst/>
          </a:prstGeom>
          <a:noFill/>
          <a:ln/>
        </p:spPr>
        <p:txBody>
          <a:bodyPr wrap="square" rtlCol="0" anchor="ctr"/>
          <a:lstStyle/>
          <a:p>
            <a:pPr indent="0" marL="0">
              <a:buNone/>
            </a:pPr>
            <a:r>
              <a:rPr lang="en-US" sz="1500" b="1" dirty="0">
                <a:solidFill>
                  <a:srgbClr val="FFFFFF"/>
                </a:solidFill>
                <a:latin typeface="Arial" pitchFamily="34" charset="0"/>
                <a:ea typeface="Arial" pitchFamily="34" charset="-122"/>
                <a:cs typeface="Arial" pitchFamily="34" charset="-120"/>
              </a:rPr>
              <a:t>Invest in Learning</a:t>
            </a:r>
            <a:endParaRPr lang="en-US" sz="1500" dirty="0"/>
          </a:p>
        </p:txBody>
      </p:sp>
      <p:sp>
        <p:nvSpPr>
          <p:cNvPr id="27" name="Text 24"/>
          <p:cNvSpPr/>
          <p:nvPr/>
        </p:nvSpPr>
        <p:spPr>
          <a:xfrm>
            <a:off x="4663440" y="3255264"/>
            <a:ext cx="1645920" cy="475488"/>
          </a:xfrm>
          <a:prstGeom prst="rect">
            <a:avLst/>
          </a:prstGeom>
          <a:noFill/>
          <a:ln/>
        </p:spPr>
        <p:txBody>
          <a:bodyPr wrap="square" rtlCol="0" anchor="ctr"/>
          <a:lstStyle/>
          <a:p>
            <a:pPr indent="0" marL="0">
              <a:buNone/>
            </a:pPr>
            <a:r>
              <a:rPr lang="en-US" sz="1200" i="1" dirty="0">
                <a:solidFill>
                  <a:srgbClr val="D4A017"/>
                </a:solidFill>
                <a:latin typeface="Arial" pitchFamily="34" charset="0"/>
                <a:ea typeface="Arial" pitchFamily="34" charset="-122"/>
                <a:cs typeface="Arial" pitchFamily="34" charset="-120"/>
              </a:rPr>
              <a:t>Proverbs 23:23</a:t>
            </a:r>
            <a:endParaRPr lang="en-US" sz="1200" dirty="0"/>
          </a:p>
        </p:txBody>
      </p:sp>
      <p:sp>
        <p:nvSpPr>
          <p:cNvPr id="28" name="Text 25"/>
          <p:cNvSpPr/>
          <p:nvPr/>
        </p:nvSpPr>
        <p:spPr>
          <a:xfrm>
            <a:off x="6400800" y="3255264"/>
            <a:ext cx="2194560" cy="475488"/>
          </a:xfrm>
          <a:prstGeom prst="rect">
            <a:avLst/>
          </a:prstGeom>
          <a:noFill/>
          <a:ln/>
        </p:spPr>
        <p:txBody>
          <a:bodyPr wrap="square" rtlCol="0" anchor="ctr"/>
          <a:lstStyle/>
          <a:p>
            <a:pPr indent="0" marL="0">
              <a:buNone/>
            </a:pPr>
            <a:r>
              <a:rPr lang="en-US" sz="1100" dirty="0">
                <a:solidFill>
                  <a:srgbClr val="CCCCCC"/>
                </a:solidFill>
                <a:latin typeface="Arial" pitchFamily="34" charset="0"/>
                <a:ea typeface="Arial" pitchFamily="34" charset="-122"/>
                <a:cs typeface="Arial" pitchFamily="34" charset="-120"/>
              </a:rPr>
              <a:t>Books, mentors, courses — every dollar is a seed</a:t>
            </a:r>
            <a:endParaRPr lang="en-US" sz="1100" dirty="0"/>
          </a:p>
        </p:txBody>
      </p:sp>
      <p:sp>
        <p:nvSpPr>
          <p:cNvPr id="29" name="Shape 26"/>
          <p:cNvSpPr/>
          <p:nvPr/>
        </p:nvSpPr>
        <p:spPr>
          <a:xfrm>
            <a:off x="320040" y="3968496"/>
            <a:ext cx="8503920" cy="658368"/>
          </a:xfrm>
          <a:prstGeom prst="roundRect">
            <a:avLst>
              <a:gd name="adj" fmla="val 11111"/>
            </a:avLst>
          </a:prstGeom>
          <a:solidFill>
            <a:srgbClr val="1A3A2A"/>
          </a:solidFill>
          <a:ln/>
          <a:effectLst>
            <a:outerShdw sx="100000" sy="100000" kx="0" ky="0" algn="bl" rotWithShape="0" blurRad="101600" dist="38100" dir="2700000">
              <a:srgbClr val="000000">
                <a:alpha val="14000"/>
              </a:srgbClr>
            </a:outerShdw>
          </a:effectLst>
        </p:spPr>
      </p:sp>
      <p:sp>
        <p:nvSpPr>
          <p:cNvPr id="30" name="Shape 27"/>
          <p:cNvSpPr/>
          <p:nvPr/>
        </p:nvSpPr>
        <p:spPr>
          <a:xfrm>
            <a:off x="457200" y="4078224"/>
            <a:ext cx="438912" cy="438912"/>
          </a:xfrm>
          <a:prstGeom prst="ellipse">
            <a:avLst/>
          </a:prstGeom>
          <a:solidFill>
            <a:srgbClr val="D4A017"/>
          </a:solidFill>
          <a:ln w="12700">
            <a:solidFill>
              <a:srgbClr val="D4A017"/>
            </a:solidFill>
            <a:prstDash val="solid"/>
          </a:ln>
        </p:spPr>
      </p:sp>
      <p:sp>
        <p:nvSpPr>
          <p:cNvPr id="31" name="Text 28"/>
          <p:cNvSpPr/>
          <p:nvPr/>
        </p:nvSpPr>
        <p:spPr>
          <a:xfrm>
            <a:off x="457200" y="4078224"/>
            <a:ext cx="438912" cy="438912"/>
          </a:xfrm>
          <a:prstGeom prst="rect">
            <a:avLst/>
          </a:prstGeom>
          <a:noFill/>
          <a:ln/>
        </p:spPr>
        <p:txBody>
          <a:bodyPr wrap="square" rtlCol="0" anchor="ctr"/>
          <a:lstStyle/>
          <a:p>
            <a:pPr algn="ctr" indent="0" marL="0">
              <a:buNone/>
            </a:pPr>
            <a:r>
              <a:rPr lang="en-US" sz="1600" b="1" dirty="0">
                <a:solidFill>
                  <a:srgbClr val="111111"/>
                </a:solidFill>
                <a:latin typeface="Arial" pitchFamily="34" charset="0"/>
                <a:ea typeface="Arial" pitchFamily="34" charset="-122"/>
                <a:cs typeface="Arial" pitchFamily="34" charset="-120"/>
              </a:rPr>
              <a:t>5</a:t>
            </a:r>
            <a:endParaRPr lang="en-US" sz="1600" dirty="0"/>
          </a:p>
        </p:txBody>
      </p:sp>
      <p:sp>
        <p:nvSpPr>
          <p:cNvPr id="32" name="Text 29"/>
          <p:cNvSpPr/>
          <p:nvPr/>
        </p:nvSpPr>
        <p:spPr>
          <a:xfrm>
            <a:off x="1051560" y="4059936"/>
            <a:ext cx="3474720" cy="475488"/>
          </a:xfrm>
          <a:prstGeom prst="rect">
            <a:avLst/>
          </a:prstGeom>
          <a:noFill/>
          <a:ln/>
        </p:spPr>
        <p:txBody>
          <a:bodyPr wrap="square" rtlCol="0" anchor="ctr"/>
          <a:lstStyle/>
          <a:p>
            <a:pPr indent="0" marL="0">
              <a:buNone/>
            </a:pPr>
            <a:r>
              <a:rPr lang="en-US" sz="1500" b="1" dirty="0">
                <a:solidFill>
                  <a:srgbClr val="FFFFFF"/>
                </a:solidFill>
                <a:latin typeface="Arial" pitchFamily="34" charset="0"/>
                <a:ea typeface="Arial" pitchFamily="34" charset="-122"/>
                <a:cs typeface="Arial" pitchFamily="34" charset="-120"/>
              </a:rPr>
              <a:t>Learn From Others</a:t>
            </a:r>
            <a:endParaRPr lang="en-US" sz="1500" dirty="0"/>
          </a:p>
        </p:txBody>
      </p:sp>
      <p:sp>
        <p:nvSpPr>
          <p:cNvPr id="33" name="Text 30"/>
          <p:cNvSpPr/>
          <p:nvPr/>
        </p:nvSpPr>
        <p:spPr>
          <a:xfrm>
            <a:off x="4663440" y="4059936"/>
            <a:ext cx="1645920" cy="475488"/>
          </a:xfrm>
          <a:prstGeom prst="rect">
            <a:avLst/>
          </a:prstGeom>
          <a:noFill/>
          <a:ln/>
        </p:spPr>
        <p:txBody>
          <a:bodyPr wrap="square" rtlCol="0" anchor="ctr"/>
          <a:lstStyle/>
          <a:p>
            <a:pPr indent="0" marL="0">
              <a:buNone/>
            </a:pPr>
            <a:r>
              <a:rPr lang="en-US" sz="1200" i="1" dirty="0">
                <a:solidFill>
                  <a:srgbClr val="D4A017"/>
                </a:solidFill>
                <a:latin typeface="Arial" pitchFamily="34" charset="0"/>
                <a:ea typeface="Arial" pitchFamily="34" charset="-122"/>
                <a:cs typeface="Arial" pitchFamily="34" charset="-120"/>
              </a:rPr>
              <a:t>Proverbs 13:20</a:t>
            </a:r>
            <a:endParaRPr lang="en-US" sz="1200" dirty="0"/>
          </a:p>
        </p:txBody>
      </p:sp>
      <p:sp>
        <p:nvSpPr>
          <p:cNvPr id="34" name="Text 31"/>
          <p:cNvSpPr/>
          <p:nvPr/>
        </p:nvSpPr>
        <p:spPr>
          <a:xfrm>
            <a:off x="6400800" y="4059936"/>
            <a:ext cx="2194560" cy="475488"/>
          </a:xfrm>
          <a:prstGeom prst="rect">
            <a:avLst/>
          </a:prstGeom>
          <a:noFill/>
          <a:ln/>
        </p:spPr>
        <p:txBody>
          <a:bodyPr wrap="square" rtlCol="0" anchor="ctr"/>
          <a:lstStyle/>
          <a:p>
            <a:pPr indent="0" marL="0">
              <a:buNone/>
            </a:pPr>
            <a:r>
              <a:rPr lang="en-US" sz="1100" dirty="0">
                <a:solidFill>
                  <a:srgbClr val="CCCCCC"/>
                </a:solidFill>
                <a:latin typeface="Arial" pitchFamily="34" charset="0"/>
                <a:ea typeface="Arial" pitchFamily="34" charset="-122"/>
                <a:cs typeface="Arial" pitchFamily="34" charset="-120"/>
              </a:rPr>
              <a:t>Humility is tuition. Receive from those ahead of you.</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1A0A0A"/>
        </a:solidFill>
      </p:bgPr>
    </p:bg>
    <p:spTree>
      <p:nvGrpSpPr>
        <p:cNvPr id="1" name=""/>
        <p:cNvGrpSpPr/>
        <p:nvPr/>
      </p:nvGrpSpPr>
      <p:grpSpPr>
        <a:xfrm>
          <a:off x="0" y="0"/>
          <a:ext cx="0" cy="0"/>
          <a:chOff x="0" y="0"/>
          <a:chExt cx="0" cy="0"/>
        </a:xfrm>
      </p:grpSpPr>
      <p:sp>
        <p:nvSpPr>
          <p:cNvPr id="2" name="Text 0"/>
          <p:cNvSpPr/>
          <p:nvPr/>
        </p:nvSpPr>
        <p:spPr>
          <a:xfrm>
            <a:off x="457200" y="182880"/>
            <a:ext cx="8229600" cy="457200"/>
          </a:xfrm>
          <a:prstGeom prst="rect">
            <a:avLst/>
          </a:prstGeom>
          <a:noFill/>
          <a:ln/>
        </p:spPr>
        <p:txBody>
          <a:bodyPr wrap="square" rtlCol="0" anchor="ctr"/>
          <a:lstStyle/>
          <a:p>
            <a:pPr algn="ctr" indent="0" marL="0">
              <a:buNone/>
            </a:pPr>
            <a:r>
              <a:rPr lang="en-US" sz="1400" b="1" spc="400" kern="0" dirty="0">
                <a:solidFill>
                  <a:srgbClr val="D4A017"/>
                </a:solidFill>
                <a:latin typeface="Arial" pitchFamily="34" charset="0"/>
                <a:ea typeface="Arial" pitchFamily="34" charset="-122"/>
                <a:cs typeface="Arial" pitchFamily="34" charset="-120"/>
              </a:rPr>
              <a:t>THE DANGER OF REJECTION</a:t>
            </a:r>
            <a:endParaRPr lang="en-US" sz="1400" dirty="0"/>
          </a:p>
        </p:txBody>
      </p:sp>
      <p:sp>
        <p:nvSpPr>
          <p:cNvPr id="3" name="Shape 1"/>
          <p:cNvSpPr/>
          <p:nvPr/>
        </p:nvSpPr>
        <p:spPr>
          <a:xfrm>
            <a:off x="685800" y="777240"/>
            <a:ext cx="7772400" cy="1371600"/>
          </a:xfrm>
          <a:prstGeom prst="roundRect">
            <a:avLst>
              <a:gd name="adj" fmla="val 6667"/>
            </a:avLst>
          </a:prstGeom>
          <a:solidFill>
            <a:srgbClr val="1A3A2A"/>
          </a:solidFill>
          <a:ln/>
          <a:effectLst>
            <a:outerShdw sx="100000" sy="100000" kx="0" ky="0" algn="bl" rotWithShape="0" blurRad="101600" dist="38100" dir="2700000">
              <a:srgbClr val="000000">
                <a:alpha val="14000"/>
              </a:srgbClr>
            </a:outerShdw>
          </a:effectLst>
        </p:spPr>
      </p:sp>
      <p:sp>
        <p:nvSpPr>
          <p:cNvPr id="4" name="Text 2"/>
          <p:cNvSpPr/>
          <p:nvPr/>
        </p:nvSpPr>
        <p:spPr>
          <a:xfrm>
            <a:off x="822960" y="822960"/>
            <a:ext cx="7498080" cy="1234440"/>
          </a:xfrm>
          <a:prstGeom prst="rect">
            <a:avLst/>
          </a:prstGeom>
          <a:noFill/>
          <a:ln/>
        </p:spPr>
        <p:txBody>
          <a:bodyPr wrap="square" rtlCol="0" anchor="ctr"/>
          <a:lstStyle/>
          <a:p>
            <a:pPr algn="ctr" indent="0" marL="0">
              <a:buNone/>
            </a:pPr>
            <a:r>
              <a:rPr lang="en-US" sz="1700" i="1" dirty="0">
                <a:solidFill>
                  <a:srgbClr val="FFFFFF"/>
                </a:solidFill>
                <a:latin typeface="Cambria" pitchFamily="34" charset="0"/>
                <a:ea typeface="Cambria" pitchFamily="34" charset="-122"/>
                <a:cs typeface="Cambria" pitchFamily="34" charset="-120"/>
              </a:rPr>
              <a:t>"...because thou hast rejected knowledge, I will also reject thee..."</a:t>
            </a:r>
            <a:endParaRPr lang="en-US" sz="1700" dirty="0"/>
          </a:p>
        </p:txBody>
      </p:sp>
      <p:sp>
        <p:nvSpPr>
          <p:cNvPr id="5" name="Text 3"/>
          <p:cNvSpPr/>
          <p:nvPr/>
        </p:nvSpPr>
        <p:spPr>
          <a:xfrm>
            <a:off x="822960" y="2194560"/>
            <a:ext cx="7498080" cy="320040"/>
          </a:xfrm>
          <a:prstGeom prst="rect">
            <a:avLst/>
          </a:prstGeom>
          <a:noFill/>
          <a:ln/>
        </p:spPr>
        <p:txBody>
          <a:bodyPr wrap="square" rtlCol="0" anchor="ctr"/>
          <a:lstStyle/>
          <a:p>
            <a:pPr algn="ctr" indent="0" marL="0">
              <a:buNone/>
            </a:pPr>
            <a:r>
              <a:rPr lang="en-US" sz="1200" dirty="0">
                <a:solidFill>
                  <a:srgbClr val="D4A017"/>
                </a:solidFill>
                <a:latin typeface="Arial" pitchFamily="34" charset="0"/>
                <a:ea typeface="Arial" pitchFamily="34" charset="-122"/>
                <a:cs typeface="Arial" pitchFamily="34" charset="-120"/>
              </a:rPr>
              <a:t>Hosea 4:6  KJV</a:t>
            </a:r>
            <a:endParaRPr lang="en-US" sz="1200" dirty="0"/>
          </a:p>
        </p:txBody>
      </p:sp>
      <p:sp>
        <p:nvSpPr>
          <p:cNvPr id="6" name="Shape 4"/>
          <p:cNvSpPr/>
          <p:nvPr/>
        </p:nvSpPr>
        <p:spPr>
          <a:xfrm>
            <a:off x="457200" y="2606040"/>
            <a:ext cx="3840480" cy="594360"/>
          </a:xfrm>
          <a:prstGeom prst="roundRect">
            <a:avLst>
              <a:gd name="adj" fmla="val 12308"/>
            </a:avLst>
          </a:prstGeom>
          <a:solidFill>
            <a:srgbClr val="2C1810"/>
          </a:solidFill>
          <a:ln/>
        </p:spPr>
      </p:sp>
      <p:sp>
        <p:nvSpPr>
          <p:cNvPr id="7" name="Text 5"/>
          <p:cNvSpPr/>
          <p:nvPr/>
        </p:nvSpPr>
        <p:spPr>
          <a:xfrm>
            <a:off x="548640" y="2606040"/>
            <a:ext cx="3657600" cy="594360"/>
          </a:xfrm>
          <a:prstGeom prst="rect">
            <a:avLst/>
          </a:prstGeom>
          <a:noFill/>
          <a:ln/>
        </p:spPr>
        <p:txBody>
          <a:bodyPr wrap="square" rtlCol="0" anchor="ctr"/>
          <a:lstStyle/>
          <a:p>
            <a:pPr indent="0" marL="0">
              <a:buNone/>
            </a:pPr>
            <a:r>
              <a:rPr lang="en-US" sz="1500" b="1" dirty="0">
                <a:solidFill>
                  <a:srgbClr val="FFFFFF"/>
                </a:solidFill>
                <a:latin typeface="Arial" pitchFamily="34" charset="0"/>
                <a:ea typeface="Arial" pitchFamily="34" charset="-122"/>
                <a:cs typeface="Arial" pitchFamily="34" charset="-120"/>
              </a:rPr>
              <a:t>Ignorance</a:t>
            </a:r>
            <a:endParaRPr lang="en-US" sz="1500" dirty="0"/>
          </a:p>
        </p:txBody>
      </p:sp>
      <p:pic>
        <p:nvPicPr>
          <p:cNvPr id="8" name="Image 0" descr="preencoded.png">    </p:cNvPr>
          <p:cNvPicPr>
            <a:picLocks noChangeAspect="1"/>
          </p:cNvPicPr>
          <p:nvPr/>
        </p:nvPicPr>
        <p:blipFill>
          <a:blip r:embed="rId1"/>
          <a:stretch>
            <a:fillRect/>
          </a:stretch>
        </p:blipFill>
        <p:spPr>
          <a:xfrm>
            <a:off x="4389120" y="2743200"/>
            <a:ext cx="347472" cy="320040"/>
          </a:xfrm>
          <a:prstGeom prst="rect">
            <a:avLst/>
          </a:prstGeom>
        </p:spPr>
      </p:pic>
      <p:sp>
        <p:nvSpPr>
          <p:cNvPr id="9" name="Shape 6"/>
          <p:cNvSpPr/>
          <p:nvPr/>
        </p:nvSpPr>
        <p:spPr>
          <a:xfrm>
            <a:off x="4800600" y="2606040"/>
            <a:ext cx="3931920" cy="594360"/>
          </a:xfrm>
          <a:prstGeom prst="roundRect">
            <a:avLst>
              <a:gd name="adj" fmla="val 12308"/>
            </a:avLst>
          </a:prstGeom>
          <a:solidFill>
            <a:srgbClr val="D4A017"/>
          </a:solidFill>
          <a:ln/>
        </p:spPr>
      </p:sp>
      <p:sp>
        <p:nvSpPr>
          <p:cNvPr id="10" name="Text 7"/>
          <p:cNvSpPr/>
          <p:nvPr/>
        </p:nvSpPr>
        <p:spPr>
          <a:xfrm>
            <a:off x="4892040" y="2606040"/>
            <a:ext cx="3749040" cy="594360"/>
          </a:xfrm>
          <a:prstGeom prst="rect">
            <a:avLst/>
          </a:prstGeom>
          <a:noFill/>
          <a:ln/>
        </p:spPr>
        <p:txBody>
          <a:bodyPr wrap="square" rtlCol="0" anchor="ctr"/>
          <a:lstStyle/>
          <a:p>
            <a:pPr indent="0" marL="0">
              <a:buNone/>
            </a:pPr>
            <a:r>
              <a:rPr lang="en-US" sz="1500" b="1" dirty="0">
                <a:solidFill>
                  <a:srgbClr val="111111"/>
                </a:solidFill>
                <a:latin typeface="Arial" pitchFamily="34" charset="0"/>
                <a:ea typeface="Arial" pitchFamily="34" charset="-122"/>
                <a:cs typeface="Arial" pitchFamily="34" charset="-120"/>
              </a:rPr>
              <a:t>can be corrected</a:t>
            </a:r>
            <a:endParaRPr lang="en-US" sz="1500" dirty="0"/>
          </a:p>
        </p:txBody>
      </p:sp>
      <p:sp>
        <p:nvSpPr>
          <p:cNvPr id="11" name="Shape 8"/>
          <p:cNvSpPr/>
          <p:nvPr/>
        </p:nvSpPr>
        <p:spPr>
          <a:xfrm>
            <a:off x="457200" y="3383280"/>
            <a:ext cx="3840480" cy="594360"/>
          </a:xfrm>
          <a:prstGeom prst="roundRect">
            <a:avLst>
              <a:gd name="adj" fmla="val 12308"/>
            </a:avLst>
          </a:prstGeom>
          <a:solidFill>
            <a:srgbClr val="2C1810"/>
          </a:solidFill>
          <a:ln/>
        </p:spPr>
      </p:sp>
      <p:sp>
        <p:nvSpPr>
          <p:cNvPr id="12" name="Text 9"/>
          <p:cNvSpPr/>
          <p:nvPr/>
        </p:nvSpPr>
        <p:spPr>
          <a:xfrm>
            <a:off x="548640" y="3383280"/>
            <a:ext cx="3657600" cy="594360"/>
          </a:xfrm>
          <a:prstGeom prst="rect">
            <a:avLst/>
          </a:prstGeom>
          <a:noFill/>
          <a:ln/>
        </p:spPr>
        <p:txBody>
          <a:bodyPr wrap="square" rtlCol="0" anchor="ctr"/>
          <a:lstStyle/>
          <a:p>
            <a:pPr indent="0" marL="0">
              <a:buNone/>
            </a:pPr>
            <a:r>
              <a:rPr lang="en-US" sz="1500" b="1" dirty="0">
                <a:solidFill>
                  <a:srgbClr val="FFFFFF"/>
                </a:solidFill>
                <a:latin typeface="Arial" pitchFamily="34" charset="0"/>
                <a:ea typeface="Arial" pitchFamily="34" charset="-122"/>
                <a:cs typeface="Arial" pitchFamily="34" charset="-120"/>
              </a:rPr>
              <a:t>Rejected knowledge</a:t>
            </a:r>
            <a:endParaRPr lang="en-US" sz="1500" dirty="0"/>
          </a:p>
        </p:txBody>
      </p:sp>
      <p:pic>
        <p:nvPicPr>
          <p:cNvPr id="13" name="Image 1" descr="preencoded.png">    </p:cNvPr>
          <p:cNvPicPr>
            <a:picLocks noChangeAspect="1"/>
          </p:cNvPicPr>
          <p:nvPr/>
        </p:nvPicPr>
        <p:blipFill>
          <a:blip r:embed="rId2"/>
          <a:stretch>
            <a:fillRect/>
          </a:stretch>
        </p:blipFill>
        <p:spPr>
          <a:xfrm>
            <a:off x="4389120" y="3520440"/>
            <a:ext cx="347472" cy="320040"/>
          </a:xfrm>
          <a:prstGeom prst="rect">
            <a:avLst/>
          </a:prstGeom>
        </p:spPr>
      </p:pic>
      <p:sp>
        <p:nvSpPr>
          <p:cNvPr id="14" name="Shape 10"/>
          <p:cNvSpPr/>
          <p:nvPr/>
        </p:nvSpPr>
        <p:spPr>
          <a:xfrm>
            <a:off x="4800600" y="3383280"/>
            <a:ext cx="3931920" cy="594360"/>
          </a:xfrm>
          <a:prstGeom prst="roundRect">
            <a:avLst>
              <a:gd name="adj" fmla="val 12308"/>
            </a:avLst>
          </a:prstGeom>
          <a:solidFill>
            <a:srgbClr val="D4A017"/>
          </a:solidFill>
          <a:ln/>
        </p:spPr>
      </p:sp>
      <p:sp>
        <p:nvSpPr>
          <p:cNvPr id="15" name="Text 11"/>
          <p:cNvSpPr/>
          <p:nvPr/>
        </p:nvSpPr>
        <p:spPr>
          <a:xfrm>
            <a:off x="4892040" y="3383280"/>
            <a:ext cx="3749040" cy="594360"/>
          </a:xfrm>
          <a:prstGeom prst="rect">
            <a:avLst/>
          </a:prstGeom>
          <a:noFill/>
          <a:ln/>
        </p:spPr>
        <p:txBody>
          <a:bodyPr wrap="square" rtlCol="0" anchor="ctr"/>
          <a:lstStyle/>
          <a:p>
            <a:pPr indent="0" marL="0">
              <a:buNone/>
            </a:pPr>
            <a:r>
              <a:rPr lang="en-US" sz="1500" b="1" dirty="0">
                <a:solidFill>
                  <a:srgbClr val="111111"/>
                </a:solidFill>
                <a:latin typeface="Arial" pitchFamily="34" charset="0"/>
                <a:ea typeface="Arial" pitchFamily="34" charset="-122"/>
                <a:cs typeface="Arial" pitchFamily="34" charset="-120"/>
              </a:rPr>
              <a:t>is a CHOICE</a:t>
            </a:r>
            <a:endParaRPr lang="en-US" sz="1500" dirty="0"/>
          </a:p>
        </p:txBody>
      </p:sp>
      <p:sp>
        <p:nvSpPr>
          <p:cNvPr id="16" name="Shape 12"/>
          <p:cNvSpPr/>
          <p:nvPr/>
        </p:nvSpPr>
        <p:spPr>
          <a:xfrm>
            <a:off x="457200" y="4160520"/>
            <a:ext cx="3840480" cy="594360"/>
          </a:xfrm>
          <a:prstGeom prst="roundRect">
            <a:avLst>
              <a:gd name="adj" fmla="val 12308"/>
            </a:avLst>
          </a:prstGeom>
          <a:solidFill>
            <a:srgbClr val="2C1810"/>
          </a:solidFill>
          <a:ln/>
        </p:spPr>
      </p:sp>
      <p:sp>
        <p:nvSpPr>
          <p:cNvPr id="17" name="Text 13"/>
          <p:cNvSpPr/>
          <p:nvPr/>
        </p:nvSpPr>
        <p:spPr>
          <a:xfrm>
            <a:off x="548640" y="4160520"/>
            <a:ext cx="3657600" cy="594360"/>
          </a:xfrm>
          <a:prstGeom prst="rect">
            <a:avLst/>
          </a:prstGeom>
          <a:noFill/>
          <a:ln/>
        </p:spPr>
        <p:txBody>
          <a:bodyPr wrap="square" rtlCol="0" anchor="ctr"/>
          <a:lstStyle/>
          <a:p>
            <a:pPr indent="0" marL="0">
              <a:buNone/>
            </a:pPr>
            <a:r>
              <a:rPr lang="en-US" sz="1500" b="1" dirty="0">
                <a:solidFill>
                  <a:srgbClr val="FFFFFF"/>
                </a:solidFill>
                <a:latin typeface="Arial" pitchFamily="34" charset="0"/>
                <a:ea typeface="Arial" pitchFamily="34" charset="-122"/>
                <a:cs typeface="Arial" pitchFamily="34" charset="-120"/>
              </a:rPr>
              <a:t>Choices</a:t>
            </a:r>
            <a:endParaRPr lang="en-US" sz="1500" dirty="0"/>
          </a:p>
        </p:txBody>
      </p:sp>
      <p:pic>
        <p:nvPicPr>
          <p:cNvPr id="18" name="Image 2" descr="preencoded.png">    </p:cNvPr>
          <p:cNvPicPr>
            <a:picLocks noChangeAspect="1"/>
          </p:cNvPicPr>
          <p:nvPr/>
        </p:nvPicPr>
        <p:blipFill>
          <a:blip r:embed="rId3"/>
          <a:stretch>
            <a:fillRect/>
          </a:stretch>
        </p:blipFill>
        <p:spPr>
          <a:xfrm>
            <a:off x="4389120" y="4297680"/>
            <a:ext cx="347472" cy="320040"/>
          </a:xfrm>
          <a:prstGeom prst="rect">
            <a:avLst/>
          </a:prstGeom>
        </p:spPr>
      </p:pic>
      <p:sp>
        <p:nvSpPr>
          <p:cNvPr id="19" name="Shape 14"/>
          <p:cNvSpPr/>
          <p:nvPr/>
        </p:nvSpPr>
        <p:spPr>
          <a:xfrm>
            <a:off x="4800600" y="4160520"/>
            <a:ext cx="3931920" cy="594360"/>
          </a:xfrm>
          <a:prstGeom prst="roundRect">
            <a:avLst>
              <a:gd name="adj" fmla="val 12308"/>
            </a:avLst>
          </a:prstGeom>
          <a:solidFill>
            <a:srgbClr val="D4A017"/>
          </a:solidFill>
          <a:ln/>
        </p:spPr>
      </p:sp>
      <p:sp>
        <p:nvSpPr>
          <p:cNvPr id="20" name="Text 15"/>
          <p:cNvSpPr/>
          <p:nvPr/>
        </p:nvSpPr>
        <p:spPr>
          <a:xfrm>
            <a:off x="4892040" y="4160520"/>
            <a:ext cx="3749040" cy="594360"/>
          </a:xfrm>
          <a:prstGeom prst="rect">
            <a:avLst/>
          </a:prstGeom>
          <a:noFill/>
          <a:ln/>
        </p:spPr>
        <p:txBody>
          <a:bodyPr wrap="square" rtlCol="0" anchor="ctr"/>
          <a:lstStyle/>
          <a:p>
            <a:pPr indent="0" marL="0">
              <a:buNone/>
            </a:pPr>
            <a:r>
              <a:rPr lang="en-US" sz="1500" b="1" dirty="0">
                <a:solidFill>
                  <a:srgbClr val="111111"/>
                </a:solidFill>
                <a:latin typeface="Arial" pitchFamily="34" charset="0"/>
                <a:ea typeface="Arial" pitchFamily="34" charset="-122"/>
                <a:cs typeface="Arial" pitchFamily="34" charset="-120"/>
              </a:rPr>
              <a:t>always produce consequences</a:t>
            </a:r>
            <a:endParaRPr lang="en-US" sz="15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16</Slides>
  <Notes>16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Get Understanding — Teaching Slides</dc:title>
  <dc:subject>PptxGenJS Presentation</dc:subject>
  <dc:creator>PptxGenJS</dc:creator>
  <cp:lastModifiedBy>PptxGenJS</cp:lastModifiedBy>
  <cp:revision>1</cp:revision>
  <dcterms:created xsi:type="dcterms:W3CDTF">2026-06-09T05:28:09Z</dcterms:created>
  <dcterms:modified xsi:type="dcterms:W3CDTF">2026-06-09T05:28:09Z</dcterms:modified>
</cp:coreProperties>
</file>